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1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5" r:id="rId5"/>
    <p:sldMasterId id="2147483663" r:id="rId6"/>
  </p:sldMasterIdLst>
  <p:notesMasterIdLst>
    <p:notesMasterId r:id="rId29"/>
  </p:notesMasterIdLst>
  <p:handoutMasterIdLst>
    <p:handoutMasterId r:id="rId30"/>
  </p:handoutMasterIdLst>
  <p:sldIdLst>
    <p:sldId id="364" r:id="rId7"/>
    <p:sldId id="357" r:id="rId8"/>
    <p:sldId id="365" r:id="rId9"/>
    <p:sldId id="337" r:id="rId10"/>
    <p:sldId id="338" r:id="rId11"/>
    <p:sldId id="377" r:id="rId12"/>
    <p:sldId id="359" r:id="rId13"/>
    <p:sldId id="726" r:id="rId14"/>
    <p:sldId id="725" r:id="rId15"/>
    <p:sldId id="339" r:id="rId16"/>
    <p:sldId id="379" r:id="rId17"/>
    <p:sldId id="358" r:id="rId18"/>
    <p:sldId id="341" r:id="rId19"/>
    <p:sldId id="342" r:id="rId20"/>
    <p:sldId id="343" r:id="rId21"/>
    <p:sldId id="344" r:id="rId22"/>
    <p:sldId id="354" r:id="rId23"/>
    <p:sldId id="360" r:id="rId24"/>
    <p:sldId id="386" r:id="rId25"/>
    <p:sldId id="385" r:id="rId26"/>
    <p:sldId id="727" r:id="rId27"/>
    <p:sldId id="362" r:id="rId28"/>
  </p:sldIdLst>
  <p:sldSz cx="9144000" cy="6858000" type="screen4x3"/>
  <p:notesSz cx="6797675" cy="9928225"/>
  <p:defaultTextStyle>
    <a:defPPr>
      <a:defRPr lang="hr-H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95" userDrawn="1">
          <p15:clr>
            <a:srgbClr val="A4A3A4"/>
          </p15:clr>
        </p15:guide>
        <p15:guide id="3" pos="5465" userDrawn="1">
          <p15:clr>
            <a:srgbClr val="A4A3A4"/>
          </p15:clr>
        </p15:guide>
        <p15:guide id="5" orient="horz" pos="3339" userDrawn="1">
          <p15:clr>
            <a:srgbClr val="A4A3A4"/>
          </p15:clr>
        </p15:guide>
        <p15:guide id="6" orient="horz" pos="61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latka" initials="V" lastIdx="1" clrIdx="0"/>
  <p:cmAuthor id="2" name="Iva Bobinac" initials="IB" lastIdx="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2864"/>
    <a:srgbClr val="8EB4E3"/>
    <a:srgbClr val="000099"/>
    <a:srgbClr val="0066FF"/>
    <a:srgbClr val="8AD1F9"/>
    <a:srgbClr val="2484C6"/>
    <a:srgbClr val="0033CC"/>
    <a:srgbClr val="6699FF"/>
    <a:srgbClr val="0066CC"/>
    <a:srgbClr val="C8CD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5DA77A-3A71-4A58-B890-9B7C317D9D75}" v="3" dt="2021-04-30T08:07:43.5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17" autoAdjust="0"/>
    <p:restoredTop sz="93464" autoAdjust="0"/>
  </p:normalViewPr>
  <p:slideViewPr>
    <p:cSldViewPr snapToObjects="1" showGuides="1">
      <p:cViewPr>
        <p:scale>
          <a:sx n="124" d="100"/>
          <a:sy n="124" d="100"/>
        </p:scale>
        <p:origin x="1072" y="8"/>
      </p:cViewPr>
      <p:guideLst>
        <p:guide pos="295"/>
        <p:guide pos="5465"/>
        <p:guide orient="horz" pos="3339"/>
        <p:guide orient="horz" pos="61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sminka Belačić" userId="d4dbfae9-a246-4249-b39c-868d7180875e" providerId="ADAL" clId="{9D5DA77A-3A71-4A58-B890-9B7C317D9D75}"/>
    <pc:docChg chg="modSld">
      <pc:chgData name="Jasminka Belačić" userId="d4dbfae9-a246-4249-b39c-868d7180875e" providerId="ADAL" clId="{9D5DA77A-3A71-4A58-B890-9B7C317D9D75}" dt="2021-04-30T08:07:45.822" v="12" actId="1076"/>
      <pc:docMkLst>
        <pc:docMk/>
      </pc:docMkLst>
      <pc:sldChg chg="addSp modSp mod">
        <pc:chgData name="Jasminka Belačić" userId="d4dbfae9-a246-4249-b39c-868d7180875e" providerId="ADAL" clId="{9D5DA77A-3A71-4A58-B890-9B7C317D9D75}" dt="2021-04-30T08:07:45.822" v="12" actId="1076"/>
        <pc:sldMkLst>
          <pc:docMk/>
          <pc:sldMk cId="1383063589" sldId="343"/>
        </pc:sldMkLst>
        <pc:spChg chg="add mod">
          <ac:chgData name="Jasminka Belačić" userId="d4dbfae9-a246-4249-b39c-868d7180875e" providerId="ADAL" clId="{9D5DA77A-3A71-4A58-B890-9B7C317D9D75}" dt="2021-04-30T08:07:45.822" v="12" actId="1076"/>
          <ac:spMkLst>
            <pc:docMk/>
            <pc:sldMk cId="1383063589" sldId="343"/>
            <ac:spMk id="13" creationId="{147C7B8B-8269-48CC-8759-70F100FAD00B}"/>
          </ac:spMkLst>
        </pc:spChg>
      </pc:sldChg>
      <pc:sldChg chg="addSp modSp mod">
        <pc:chgData name="Jasminka Belačić" userId="d4dbfae9-a246-4249-b39c-868d7180875e" providerId="ADAL" clId="{9D5DA77A-3A71-4A58-B890-9B7C317D9D75}" dt="2021-04-30T08:07:09.641" v="8" actId="207"/>
        <pc:sldMkLst>
          <pc:docMk/>
          <pc:sldMk cId="1047839628" sldId="377"/>
        </pc:sldMkLst>
        <pc:spChg chg="add mod">
          <ac:chgData name="Jasminka Belačić" userId="d4dbfae9-a246-4249-b39c-868d7180875e" providerId="ADAL" clId="{9D5DA77A-3A71-4A58-B890-9B7C317D9D75}" dt="2021-04-30T08:07:09.641" v="8" actId="207"/>
          <ac:spMkLst>
            <pc:docMk/>
            <pc:sldMk cId="1047839628" sldId="377"/>
            <ac:spMk id="2" creationId="{8128BB57-ED9D-4A56-AF17-7B6A829F9D43}"/>
          </ac:spMkLst>
        </pc:spChg>
      </pc:sldChg>
      <pc:sldChg chg="addSp modSp mod">
        <pc:chgData name="Jasminka Belačić" userId="d4dbfae9-a246-4249-b39c-868d7180875e" providerId="ADAL" clId="{9D5DA77A-3A71-4A58-B890-9B7C317D9D75}" dt="2021-04-30T08:07:37.287" v="10" actId="1076"/>
        <pc:sldMkLst>
          <pc:docMk/>
          <pc:sldMk cId="549179219" sldId="379"/>
        </pc:sldMkLst>
        <pc:spChg chg="add mod">
          <ac:chgData name="Jasminka Belačić" userId="d4dbfae9-a246-4249-b39c-868d7180875e" providerId="ADAL" clId="{9D5DA77A-3A71-4A58-B890-9B7C317D9D75}" dt="2021-04-30T08:07:37.287" v="10" actId="1076"/>
          <ac:spMkLst>
            <pc:docMk/>
            <pc:sldMk cId="549179219" sldId="379"/>
            <ac:spMk id="8" creationId="{D6E00DD1-C325-4D26-88BA-83C09759E11D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kddx-my.sharepoint.com/personal/jasminka_belacic_koncar_hr/Documents/Documents/novi%20share%20point/Nadzorni%20odbori%20kdd/Jo&#353;ko%20Mili&#353;a%202/NO%2015%20(29.04.2021.%20I%20KVARTAL)/prodaja/zemlje%20kontinenti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kddx-my.sharepoint.com/personal/jasminka_belacic_koncar_hr/Documents/Documents/novi%20share%20point/objave/2021/I%20kvartal/podloge/zemlje%20kontinenti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kddx-my.sharepoint.com/personal/jasminka_belacic_koncar_hr/Documents/Documents/novi%20share%20point/objave/2021/I%20kvartal/podloge/ugovoreno%20i%20prodaj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kddx-my.sharepoint.com/personal/jasminka_belacic_koncar_hr/Documents/Documents/novi%20share%20point/objave/2021/I%20kvartal/podloge/ugovoreno%20i%20prodaj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kddx-my.sharepoint.com/personal/jasminka_belacic_koncar_hr/Documents/Documents/novi%20share%20point/objave/2021/prezentacija%20nerevidirano%202020/podaci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kddx-my.sharepoint.com/personal/jasminka_belacic_koncar_hr/Documents/Documents/novi%20share%20point/objave/2021/prezentacija%20nerevidirano%202020/podaci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kddx-my.sharepoint.com/personal/jasminka_belacic_koncar_hr/Documents/Documents/novi%20share%20point/objave/2021/I%20kvartal/podloge/ebitda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kddx-my.sharepoint.com/personal/jasminka_belacic_koncar_hr/Documents/Documents/novi%20share%20point/objave/2021/I%20kvartal/podloge/ebitda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https://kddx-my.sharepoint.com/personal/jasminka_belacic_koncar_hr/Documents/Documents/novi%20share%20point/objave/2021/I%20kvartal/podloge/segmenti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kddx-my.sharepoint.com/personal/jasminka_belacic_koncar_hr/Documents/Documents/novi%20share%20point/objave/2021/I%20kvartal/podloge/segmenti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480558552"/>
        <c:axId val="480562296"/>
      </c:barChart>
      <c:catAx>
        <c:axId val="480558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n-HR"/>
          </a:p>
        </c:txPr>
        <c:crossAx val="480562296"/>
        <c:crosses val="autoZero"/>
        <c:auto val="1"/>
        <c:lblAlgn val="ctr"/>
        <c:lblOffset val="100"/>
        <c:noMultiLvlLbl val="0"/>
      </c:catAx>
      <c:valAx>
        <c:axId val="480562296"/>
        <c:scaling>
          <c:orientation val="minMax"/>
          <c:min val="0"/>
        </c:scaling>
        <c:delete val="1"/>
        <c:axPos val="l"/>
        <c:numFmt formatCode="#,##0" sourceLinked="1"/>
        <c:majorTickMark val="none"/>
        <c:minorTickMark val="none"/>
        <c:tickLblPos val="nextTo"/>
        <c:crossAx val="480558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H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'prihodi kontinenti'!$C$3</c:f>
              <c:strCache>
                <c:ptCount val="1"/>
                <c:pt idx="0">
                  <c:v>Q I 2020</c:v>
                </c:pt>
              </c:strCache>
            </c:strRef>
          </c:tx>
          <c:spPr>
            <a:solidFill>
              <a:srgbClr val="8EB4E3">
                <a:alpha val="92000"/>
              </a:srgbClr>
            </a:solidFill>
            <a:ln>
              <a:noFill/>
            </a:ln>
            <a:effectLst/>
          </c:spPr>
          <c:invertIfNegative val="0"/>
          <c:cat>
            <c:strRef>
              <c:f>'prihodi kontinenti'!$B$4:$B$8</c:f>
              <c:strCache>
                <c:ptCount val="5"/>
                <c:pt idx="0">
                  <c:v>EU</c:v>
                </c:pt>
                <c:pt idx="1">
                  <c:v>Azija i Afrika</c:v>
                </c:pt>
                <c:pt idx="2">
                  <c:v>Amerika i Australija</c:v>
                </c:pt>
                <c:pt idx="3">
                  <c:v>Europske zemlje izvan EU</c:v>
                </c:pt>
                <c:pt idx="4">
                  <c:v>Zemlje okruženja</c:v>
                </c:pt>
              </c:strCache>
            </c:strRef>
          </c:cat>
          <c:val>
            <c:numRef>
              <c:f>'prihodi kontinenti'!$C$4:$C$8</c:f>
              <c:numCache>
                <c:formatCode>#,##0</c:formatCode>
                <c:ptCount val="5"/>
                <c:pt idx="0">
                  <c:v>216083</c:v>
                </c:pt>
                <c:pt idx="1">
                  <c:v>81958</c:v>
                </c:pt>
                <c:pt idx="2">
                  <c:v>39955</c:v>
                </c:pt>
                <c:pt idx="3">
                  <c:v>32606</c:v>
                </c:pt>
                <c:pt idx="4">
                  <c:v>11155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0C-41E5-9B7F-59DEB807A085}"/>
            </c:ext>
          </c:extLst>
        </c:ser>
        <c:ser>
          <c:idx val="1"/>
          <c:order val="1"/>
          <c:tx>
            <c:strRef>
              <c:f>'prihodi kontinenti'!$D$3</c:f>
              <c:strCache>
                <c:ptCount val="1"/>
                <c:pt idx="0">
                  <c:v>Q I 2021</c:v>
                </c:pt>
              </c:strCache>
            </c:strRef>
          </c:tx>
          <c:spPr>
            <a:solidFill>
              <a:srgbClr val="1E2864"/>
            </a:solidFill>
            <a:ln>
              <a:noFill/>
            </a:ln>
            <a:effectLst/>
          </c:spPr>
          <c:invertIfNegative val="0"/>
          <c:cat>
            <c:strRef>
              <c:f>'prihodi kontinenti'!$B$4:$B$8</c:f>
              <c:strCache>
                <c:ptCount val="5"/>
                <c:pt idx="0">
                  <c:v>EU</c:v>
                </c:pt>
                <c:pt idx="1">
                  <c:v>Azija i Afrika</c:v>
                </c:pt>
                <c:pt idx="2">
                  <c:v>Amerika i Australija</c:v>
                </c:pt>
                <c:pt idx="3">
                  <c:v>Europske zemlje izvan EU</c:v>
                </c:pt>
                <c:pt idx="4">
                  <c:v>Zemlje okruženja</c:v>
                </c:pt>
              </c:strCache>
            </c:strRef>
          </c:cat>
          <c:val>
            <c:numRef>
              <c:f>'prihodi kontinenti'!$D$4:$D$8</c:f>
              <c:numCache>
                <c:formatCode>#,##0</c:formatCode>
                <c:ptCount val="5"/>
                <c:pt idx="0">
                  <c:v>352766</c:v>
                </c:pt>
                <c:pt idx="1">
                  <c:v>61448</c:v>
                </c:pt>
                <c:pt idx="2">
                  <c:v>23382</c:v>
                </c:pt>
                <c:pt idx="3">
                  <c:v>17106</c:v>
                </c:pt>
                <c:pt idx="4">
                  <c:v>5310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0C-41E5-9B7F-59DEB807A0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4"/>
        <c:overlap val="-71"/>
        <c:axId val="1302364863"/>
        <c:axId val="1302374847"/>
      </c:barChart>
      <c:catAx>
        <c:axId val="13023648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HR"/>
          </a:p>
        </c:txPr>
        <c:crossAx val="1302374847"/>
        <c:crosses val="autoZero"/>
        <c:auto val="1"/>
        <c:lblAlgn val="ctr"/>
        <c:lblOffset val="100"/>
        <c:noMultiLvlLbl val="0"/>
      </c:catAx>
      <c:valAx>
        <c:axId val="1302374847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800"/>
                  <a:t>u 000 HRK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HR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HR"/>
          </a:p>
        </c:txPr>
        <c:crossAx val="13023648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737967742858"/>
          <c:y val="0.89399627062682618"/>
          <c:w val="0.18524064514284"/>
          <c:h val="6.04915199166684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H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H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18613298337701"/>
          <c:y val="0"/>
          <c:w val="0.64025831146106738"/>
          <c:h val="0.9341086610025278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'ugovoreno kontinenti'!$B$5</c:f>
              <c:strCache>
                <c:ptCount val="1"/>
                <c:pt idx="0">
                  <c:v>EU</c:v>
                </c:pt>
              </c:strCache>
            </c:strRef>
          </c:tx>
          <c:spPr>
            <a:solidFill>
              <a:srgbClr val="1E286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H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'ugovoreno kontinenti'!$C$4:$D$4</c:f>
              <c:strCache>
                <c:ptCount val="2"/>
                <c:pt idx="0">
                  <c:v>Q I  2020</c:v>
                </c:pt>
                <c:pt idx="1">
                  <c:v>Q I  2021</c:v>
                </c:pt>
              </c:strCache>
            </c:strRef>
          </c:cat>
          <c:val>
            <c:numRef>
              <c:f>'ugovoreno kontinenti'!$C$5:$D$5</c:f>
              <c:numCache>
                <c:formatCode>#,##0</c:formatCode>
                <c:ptCount val="2"/>
                <c:pt idx="0">
                  <c:v>338</c:v>
                </c:pt>
                <c:pt idx="1">
                  <c:v>482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E1-4605-9512-48584A5E9AFF}"/>
            </c:ext>
          </c:extLst>
        </c:ser>
        <c:ser>
          <c:idx val="1"/>
          <c:order val="1"/>
          <c:tx>
            <c:strRef>
              <c:f>'ugovoreno kontinenti'!$B$6</c:f>
              <c:strCache>
                <c:ptCount val="1"/>
                <c:pt idx="0">
                  <c:v>Azija i Afrika</c:v>
                </c:pt>
              </c:strCache>
            </c:strRef>
          </c:tx>
          <c:spPr>
            <a:solidFill>
              <a:srgbClr val="2484C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H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'ugovoreno kontinenti'!$C$4:$D$4</c:f>
              <c:strCache>
                <c:ptCount val="2"/>
                <c:pt idx="0">
                  <c:v>Q I  2020</c:v>
                </c:pt>
                <c:pt idx="1">
                  <c:v>Q I  2021</c:v>
                </c:pt>
              </c:strCache>
            </c:strRef>
          </c:cat>
          <c:val>
            <c:numRef>
              <c:f>'ugovoreno kontinenti'!$C$6:$D$6</c:f>
              <c:numCache>
                <c:formatCode>#,##0</c:formatCode>
                <c:ptCount val="2"/>
                <c:pt idx="0">
                  <c:v>55</c:v>
                </c:pt>
                <c:pt idx="1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E1-4605-9512-48584A5E9AFF}"/>
            </c:ext>
          </c:extLst>
        </c:ser>
        <c:ser>
          <c:idx val="2"/>
          <c:order val="2"/>
          <c:tx>
            <c:strRef>
              <c:f>'ugovoreno kontinenti'!$B$7</c:f>
              <c:strCache>
                <c:ptCount val="1"/>
                <c:pt idx="0">
                  <c:v>Amerika i Australija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H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'ugovoreno kontinenti'!$C$4:$D$4</c:f>
              <c:strCache>
                <c:ptCount val="2"/>
                <c:pt idx="0">
                  <c:v>Q I  2020</c:v>
                </c:pt>
                <c:pt idx="1">
                  <c:v>Q I  2021</c:v>
                </c:pt>
              </c:strCache>
            </c:strRef>
          </c:cat>
          <c:val>
            <c:numRef>
              <c:f>'ugovoreno kontinenti'!$C$7:$D$7</c:f>
              <c:numCache>
                <c:formatCode>#,##0</c:formatCode>
                <c:ptCount val="2"/>
                <c:pt idx="0">
                  <c:v>25</c:v>
                </c:pt>
                <c:pt idx="1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FE1-4605-9512-48584A5E9AFF}"/>
            </c:ext>
          </c:extLst>
        </c:ser>
        <c:ser>
          <c:idx val="3"/>
          <c:order val="3"/>
          <c:tx>
            <c:strRef>
              <c:f>'ugovoreno kontinenti'!$B$8</c:f>
              <c:strCache>
                <c:ptCount val="1"/>
                <c:pt idx="0">
                  <c:v>Zemlje okruženja</c:v>
                </c:pt>
              </c:strCache>
            </c:strRef>
          </c:tx>
          <c:spPr>
            <a:solidFill>
              <a:srgbClr val="C5E2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H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'ugovoreno kontinenti'!$C$4:$D$4</c:f>
              <c:strCache>
                <c:ptCount val="2"/>
                <c:pt idx="0">
                  <c:v>Q I  2020</c:v>
                </c:pt>
                <c:pt idx="1">
                  <c:v>Q I  2021</c:v>
                </c:pt>
              </c:strCache>
            </c:strRef>
          </c:cat>
          <c:val>
            <c:numRef>
              <c:f>'ugovoreno kontinenti'!$C$8:$D$8</c:f>
              <c:numCache>
                <c:formatCode>#,##0</c:formatCode>
                <c:ptCount val="2"/>
                <c:pt idx="0">
                  <c:v>24</c:v>
                </c:pt>
                <c:pt idx="1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FE1-4605-9512-48584A5E9AFF}"/>
            </c:ext>
          </c:extLst>
        </c:ser>
        <c:ser>
          <c:idx val="4"/>
          <c:order val="4"/>
          <c:tx>
            <c:strRef>
              <c:f>'ugovoreno kontinenti'!$B$9</c:f>
              <c:strCache>
                <c:ptCount val="1"/>
                <c:pt idx="0">
                  <c:v>Zemlje izvan EU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H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'ugovoreno kontinenti'!$C$4:$D$4</c:f>
              <c:strCache>
                <c:ptCount val="2"/>
                <c:pt idx="0">
                  <c:v>Q I  2020</c:v>
                </c:pt>
                <c:pt idx="1">
                  <c:v>Q I  2021</c:v>
                </c:pt>
              </c:strCache>
            </c:strRef>
          </c:cat>
          <c:val>
            <c:numRef>
              <c:f>'ugovoreno kontinenti'!$C$9:$D$9</c:f>
              <c:numCache>
                <c:formatCode>#,##0</c:formatCode>
                <c:ptCount val="2"/>
                <c:pt idx="0">
                  <c:v>37</c:v>
                </c:pt>
                <c:pt idx="1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FE1-4605-9512-48584A5E9AF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1747616288"/>
        <c:axId val="1747610048"/>
      </c:barChart>
      <c:catAx>
        <c:axId val="17476162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HR"/>
          </a:p>
        </c:txPr>
        <c:crossAx val="1747610048"/>
        <c:crosses val="autoZero"/>
        <c:auto val="1"/>
        <c:lblAlgn val="ctr"/>
        <c:lblOffset val="100"/>
        <c:noMultiLvlLbl val="0"/>
      </c:catAx>
      <c:valAx>
        <c:axId val="1747610048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747616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HR"/>
          </a:p>
        </c:txPr>
      </c:legendEntry>
      <c:layout>
        <c:manualLayout>
          <c:xMode val="edge"/>
          <c:yMode val="edge"/>
          <c:x val="7.2222222222222215E-2"/>
          <c:y val="0.47497211397447547"/>
          <c:w val="0.23474168853893268"/>
          <c:h val="0.34364792942548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H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H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29475003735529E-2"/>
          <c:y val="5.841858886653116E-2"/>
          <c:w val="0.92839061101979814"/>
          <c:h val="0.78592832657575584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8EB4E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H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ugovoreno!$C$4:$C$5</c:f>
              <c:strCache>
                <c:ptCount val="2"/>
                <c:pt idx="0">
                  <c:v>I Q 2020.</c:v>
                </c:pt>
                <c:pt idx="1">
                  <c:v>I Q 2021. </c:v>
                </c:pt>
              </c:strCache>
            </c:strRef>
          </c:cat>
          <c:val>
            <c:numRef>
              <c:f>ugovoreno!$D$4:$D$5</c:f>
              <c:numCache>
                <c:formatCode>#,##0.0</c:formatCode>
                <c:ptCount val="2"/>
                <c:pt idx="0">
                  <c:v>676.1</c:v>
                </c:pt>
                <c:pt idx="1">
                  <c:v>958.7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29-4216-8CEB-38067656CEE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85"/>
        <c:overlap val="100"/>
        <c:axId val="1591447567"/>
        <c:axId val="1591444239"/>
      </c:barChart>
      <c:catAx>
        <c:axId val="15914475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HR"/>
          </a:p>
        </c:txPr>
        <c:crossAx val="1591444239"/>
        <c:crosses val="autoZero"/>
        <c:auto val="1"/>
        <c:lblAlgn val="ctr"/>
        <c:lblOffset val="100"/>
        <c:noMultiLvlLbl val="0"/>
      </c:catAx>
      <c:valAx>
        <c:axId val="1591444239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extTo"/>
        <c:crossAx val="15914475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H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287877709483477E-2"/>
          <c:y val="9.5562369495287722E-2"/>
          <c:w val="0.92495833629892044"/>
          <c:h val="0.772868994095879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8EB4E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H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prodaja!$C$4:$C$5</c:f>
              <c:strCache>
                <c:ptCount val="2"/>
                <c:pt idx="0">
                  <c:v>I Q 2020.</c:v>
                </c:pt>
                <c:pt idx="1">
                  <c:v>I Q 2021.</c:v>
                </c:pt>
              </c:strCache>
            </c:strRef>
          </c:cat>
          <c:val>
            <c:numRef>
              <c:f>prodaja!$D$4:$D$5</c:f>
              <c:numCache>
                <c:formatCode>#,##0.0</c:formatCode>
                <c:ptCount val="2"/>
                <c:pt idx="0">
                  <c:v>604.5</c:v>
                </c:pt>
                <c:pt idx="1">
                  <c:v>691.5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BD-49D8-94F7-919E4B3AABC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85"/>
        <c:overlap val="100"/>
        <c:axId val="1662710527"/>
        <c:axId val="1662711359"/>
      </c:barChart>
      <c:catAx>
        <c:axId val="16627105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HR"/>
          </a:p>
        </c:txPr>
        <c:crossAx val="1662711359"/>
        <c:crosses val="autoZero"/>
        <c:auto val="1"/>
        <c:lblAlgn val="ctr"/>
        <c:lblOffset val="100"/>
        <c:noMultiLvlLbl val="0"/>
      </c:catAx>
      <c:valAx>
        <c:axId val="1662711359"/>
        <c:scaling>
          <c:orientation val="minMax"/>
          <c:min val="0"/>
        </c:scaling>
        <c:delete val="1"/>
        <c:axPos val="l"/>
        <c:numFmt formatCode="#,##0.0" sourceLinked="1"/>
        <c:majorTickMark val="none"/>
        <c:minorTickMark val="none"/>
        <c:tickLblPos val="nextTo"/>
        <c:crossAx val="16627105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H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8EB4E3"/>
            </a:solidFill>
            <a:ln>
              <a:noFill/>
            </a:ln>
            <a:effectLst>
              <a:outerShdw sx="1000" sy="1000" kx="-1200000" algn="bl" rotWithShape="0">
                <a:prstClr val="black"/>
              </a:outerShdw>
            </a:effectLst>
          </c:spPr>
          <c:invertIfNegative val="0"/>
          <c:dLbls>
            <c:dLbl>
              <c:idx val="0"/>
              <c:layout>
                <c:manualLayout>
                  <c:x val="-2.233414034410286E-17"/>
                  <c:y val="0.2513487582916436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8C-7A40-855E-F2152C74575D}"/>
                </c:ext>
              </c:extLst>
            </c:dLbl>
            <c:dLbl>
              <c:idx val="1"/>
              <c:layout>
                <c:manualLayout>
                  <c:x val="4.8729596399994654E-3"/>
                  <c:y val="0.3864018224483478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8C-7A40-855E-F2152C7457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H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'ebitda normalizirana'!$B$9:$B$10</c:f>
              <c:strCache>
                <c:ptCount val="2"/>
                <c:pt idx="0">
                  <c:v>I Q 2020</c:v>
                </c:pt>
                <c:pt idx="1">
                  <c:v>I Q 2021</c:v>
                </c:pt>
              </c:strCache>
            </c:strRef>
          </c:cat>
          <c:val>
            <c:numRef>
              <c:f>'ebitda normalizirana'!$C$9:$C$10</c:f>
              <c:numCache>
                <c:formatCode>#,##0</c:formatCode>
                <c:ptCount val="2"/>
                <c:pt idx="0">
                  <c:v>29406</c:v>
                </c:pt>
                <c:pt idx="1">
                  <c:v>53102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AF-40F6-AB53-F946CC2D6D3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528755472"/>
        <c:axId val="528759632"/>
      </c:barChart>
      <c:catAx>
        <c:axId val="528755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n-HR"/>
          </a:p>
        </c:txPr>
        <c:crossAx val="528759632"/>
        <c:crosses val="autoZero"/>
        <c:auto val="1"/>
        <c:lblAlgn val="ctr"/>
        <c:lblOffset val="100"/>
        <c:noMultiLvlLbl val="0"/>
      </c:catAx>
      <c:valAx>
        <c:axId val="528759632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528755472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H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8EB4E3"/>
            </a:solidFill>
            <a:ln>
              <a:noFill/>
            </a:ln>
            <a:effectLst>
              <a:outerShdw sx="1000" sy="1000" kx="-1200000" algn="bl" rotWithShape="0">
                <a:prstClr val="black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H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'ebitda normalizirana'!$B$24:$B$25</c:f>
              <c:strCache>
                <c:ptCount val="2"/>
                <c:pt idx="0">
                  <c:v>I Q 2020</c:v>
                </c:pt>
                <c:pt idx="1">
                  <c:v>I Q 2021</c:v>
                </c:pt>
              </c:strCache>
            </c:strRef>
          </c:cat>
          <c:val>
            <c:numRef>
              <c:f>'ebitda normalizirana'!$C$24:$C$25</c:f>
              <c:numCache>
                <c:formatCode>0.0%</c:formatCode>
                <c:ptCount val="2"/>
                <c:pt idx="0">
                  <c:v>4.9000000000000002E-2</c:v>
                </c:pt>
                <c:pt idx="1">
                  <c:v>7.6999999999999999E-2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80-4D97-8C48-B74E8AAB49B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508603728"/>
        <c:axId val="508601648"/>
      </c:barChart>
      <c:catAx>
        <c:axId val="508603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n-HR"/>
          </a:p>
        </c:txPr>
        <c:crossAx val="508601648"/>
        <c:crosses val="autoZero"/>
        <c:auto val="1"/>
        <c:lblAlgn val="ctr"/>
        <c:lblOffset val="100"/>
        <c:noMultiLvlLbl val="0"/>
      </c:catAx>
      <c:valAx>
        <c:axId val="508601648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508603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H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683411935039628E-2"/>
          <c:y val="5.5005953203360471E-2"/>
          <c:w val="0.91631658806496041"/>
          <c:h val="0.8185903663353171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8EB4E3"/>
            </a:solidFill>
            <a:ln>
              <a:noFill/>
            </a:ln>
            <a:effectLst>
              <a:outerShdw sx="1000" sy="1000" kx="-1200000" algn="bl" rotWithShape="0">
                <a:prstClr val="black"/>
              </a:outerShdw>
            </a:effectLst>
          </c:spPr>
          <c:invertIfNegative val="0"/>
          <c:dLbls>
            <c:dLbl>
              <c:idx val="0"/>
              <c:layout>
                <c:manualLayout>
                  <c:x val="0"/>
                  <c:y val="0.2693899992250618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909-2441-AF18-75595E962293}"/>
                </c:ext>
              </c:extLst>
            </c:dLbl>
            <c:dLbl>
              <c:idx val="1"/>
              <c:layout>
                <c:manualLayout>
                  <c:x val="9.1073807269639462E-17"/>
                  <c:y val="0.3915134655404232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909-2441-AF18-75595E9622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H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ebitda!$B$9:$B$10</c:f>
              <c:strCache>
                <c:ptCount val="2"/>
                <c:pt idx="0">
                  <c:v>I Q 2020</c:v>
                </c:pt>
                <c:pt idx="1">
                  <c:v>I Q 2021</c:v>
                </c:pt>
              </c:strCache>
            </c:strRef>
          </c:cat>
          <c:val>
            <c:numRef>
              <c:f>ebitda!$C$9:$C$10</c:f>
              <c:numCache>
                <c:formatCode>#,##0</c:formatCode>
                <c:ptCount val="2"/>
                <c:pt idx="0">
                  <c:v>34703</c:v>
                </c:pt>
                <c:pt idx="1">
                  <c:v>61292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F0-48F7-A797-25EB10CD00D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528755472"/>
        <c:axId val="528759632"/>
      </c:barChart>
      <c:catAx>
        <c:axId val="528755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n-HR"/>
          </a:p>
        </c:txPr>
        <c:crossAx val="528759632"/>
        <c:crosses val="autoZero"/>
        <c:auto val="1"/>
        <c:lblAlgn val="ctr"/>
        <c:lblOffset val="100"/>
        <c:noMultiLvlLbl val="0"/>
      </c:catAx>
      <c:valAx>
        <c:axId val="528759632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528755472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H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8EB4E3"/>
            </a:solidFill>
            <a:ln>
              <a:noFill/>
            </a:ln>
            <a:effectLst>
              <a:outerShdw sx="1000" sy="1000" kx="-1200000" algn="bl" rotWithShape="0">
                <a:prstClr val="black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H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ebitda!$B$24:$B$25</c:f>
              <c:strCache>
                <c:ptCount val="2"/>
                <c:pt idx="0">
                  <c:v>I Q 2020</c:v>
                </c:pt>
                <c:pt idx="1">
                  <c:v>I Q 2021</c:v>
                </c:pt>
              </c:strCache>
            </c:strRef>
          </c:cat>
          <c:val>
            <c:numRef>
              <c:f>ebitda!$C$24:$C$25</c:f>
              <c:numCache>
                <c:formatCode>0.0%</c:formatCode>
                <c:ptCount val="2"/>
                <c:pt idx="0">
                  <c:v>5.7000000000000002E-2</c:v>
                </c:pt>
                <c:pt idx="1">
                  <c:v>8.8999999999999996E-2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AD-43B5-AEC0-49575B7165D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508603728"/>
        <c:axId val="508601648"/>
      </c:barChart>
      <c:catAx>
        <c:axId val="508603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n-HR"/>
          </a:p>
        </c:txPr>
        <c:crossAx val="508601648"/>
        <c:crosses val="autoZero"/>
        <c:auto val="1"/>
        <c:lblAlgn val="ctr"/>
        <c:lblOffset val="100"/>
        <c:noMultiLvlLbl val="0"/>
      </c:catAx>
      <c:valAx>
        <c:axId val="508601648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508603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H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8875109361329822E-2"/>
          <c:y val="6.3260340632603412E-2"/>
          <c:w val="0.90501377952755901"/>
          <c:h val="0.665457784930168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prodaja!$C$2</c:f>
              <c:strCache>
                <c:ptCount val="1"/>
                <c:pt idx="0">
                  <c:v>Q I 2020</c:v>
                </c:pt>
              </c:strCache>
            </c:strRef>
          </c:tx>
          <c:spPr>
            <a:solidFill>
              <a:srgbClr val="8EB4E3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3"/>
              <c:layout>
                <c:manualLayout>
                  <c:x val="0"/>
                  <c:y val="6.438301051784585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903-4A26-9C57-E711393EB6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H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prodaja!$B$3:$B$8</c:f>
              <c:strCache>
                <c:ptCount val="6"/>
                <c:pt idx="0">
                  <c:v>Transformatorski program</c:v>
                </c:pt>
                <c:pt idx="1">
                  <c:v>Inženjering poslovi </c:v>
                </c:pt>
                <c:pt idx="2">
                  <c:v>Rotacioni strojevi</c:v>
                </c:pt>
                <c:pt idx="3">
                  <c:v>Industrijska elektronika i razvoj</c:v>
                </c:pt>
                <c:pt idx="4">
                  <c:v>Tračnička vozila</c:v>
                </c:pt>
                <c:pt idx="5">
                  <c:v>Ostalo</c:v>
                </c:pt>
              </c:strCache>
            </c:strRef>
          </c:cat>
          <c:val>
            <c:numRef>
              <c:f>prodaja!$C$3:$C$8</c:f>
              <c:numCache>
                <c:formatCode>General</c:formatCode>
                <c:ptCount val="6"/>
                <c:pt idx="0" formatCode="#,##0">
                  <c:v>281</c:v>
                </c:pt>
                <c:pt idx="1">
                  <c:v>115</c:v>
                </c:pt>
                <c:pt idx="2">
                  <c:v>77</c:v>
                </c:pt>
                <c:pt idx="3">
                  <c:v>27</c:v>
                </c:pt>
                <c:pt idx="4">
                  <c:v>32</c:v>
                </c:pt>
                <c:pt idx="5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03-4A26-9C57-E711393EB6D3}"/>
            </c:ext>
          </c:extLst>
        </c:ser>
        <c:ser>
          <c:idx val="1"/>
          <c:order val="1"/>
          <c:tx>
            <c:strRef>
              <c:f>prodaja!$D$2</c:f>
              <c:strCache>
                <c:ptCount val="1"/>
                <c:pt idx="0">
                  <c:v>Q I 2021</c:v>
                </c:pt>
              </c:strCache>
            </c:strRef>
          </c:tx>
          <c:spPr>
            <a:solidFill>
              <a:srgbClr val="1E2864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3"/>
              <c:layout>
                <c:manualLayout>
                  <c:x val="2.777777777777676E-3"/>
                  <c:y val="5.939230223959231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903-4A26-9C57-E711393EB6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H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prodaja!$B$3:$B$8</c:f>
              <c:strCache>
                <c:ptCount val="6"/>
                <c:pt idx="0">
                  <c:v>Transformatorski program</c:v>
                </c:pt>
                <c:pt idx="1">
                  <c:v>Inženjering poslovi </c:v>
                </c:pt>
                <c:pt idx="2">
                  <c:v>Rotacioni strojevi</c:v>
                </c:pt>
                <c:pt idx="3">
                  <c:v>Industrijska elektronika i razvoj</c:v>
                </c:pt>
                <c:pt idx="4">
                  <c:v>Tračnička vozila</c:v>
                </c:pt>
                <c:pt idx="5">
                  <c:v>Ostalo</c:v>
                </c:pt>
              </c:strCache>
            </c:strRef>
          </c:cat>
          <c:val>
            <c:numRef>
              <c:f>prodaja!$D$3:$D$8</c:f>
              <c:numCache>
                <c:formatCode>General</c:formatCode>
                <c:ptCount val="6"/>
                <c:pt idx="0" formatCode="#,##0">
                  <c:v>365</c:v>
                </c:pt>
                <c:pt idx="1">
                  <c:v>84</c:v>
                </c:pt>
                <c:pt idx="2">
                  <c:v>85</c:v>
                </c:pt>
                <c:pt idx="3">
                  <c:v>24</c:v>
                </c:pt>
                <c:pt idx="4">
                  <c:v>55</c:v>
                </c:pt>
                <c:pt idx="5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03-4A26-9C57-E711393EB6D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518288368"/>
        <c:axId val="1518286288"/>
      </c:barChart>
      <c:catAx>
        <c:axId val="1518288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HR"/>
          </a:p>
        </c:txPr>
        <c:crossAx val="1518286288"/>
        <c:crosses val="autoZero"/>
        <c:auto val="1"/>
        <c:lblAlgn val="ctr"/>
        <c:lblOffset val="100"/>
        <c:noMultiLvlLbl val="0"/>
      </c:catAx>
      <c:valAx>
        <c:axId val="1518286288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800">
                    <a:latin typeface="Arial" panose="020B0604020202020204" pitchFamily="34" charset="0"/>
                    <a:cs typeface="Arial" panose="020B0604020202020204" pitchFamily="34" charset="0"/>
                  </a:rPr>
                  <a:t>prodaja, mln HRK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HR"/>
            </a:p>
          </c:txPr>
        </c:title>
        <c:numFmt formatCode="#,##0" sourceLinked="1"/>
        <c:majorTickMark val="none"/>
        <c:minorTickMark val="none"/>
        <c:tickLblPos val="nextTo"/>
        <c:crossAx val="1518288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H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HR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Sheet7!$C$2</c:f>
              <c:strCache>
                <c:ptCount val="1"/>
                <c:pt idx="0">
                  <c:v>EBITDA IQ 2020</c:v>
                </c:pt>
              </c:strCache>
            </c:strRef>
          </c:tx>
          <c:spPr>
            <a:solidFill>
              <a:srgbClr val="8EB4E3">
                <a:alpha val="89000"/>
              </a:srgbClr>
            </a:solidFill>
            <a:ln>
              <a:noFill/>
            </a:ln>
            <a:effectLst/>
          </c:spPr>
          <c:invertIfNegative val="0"/>
          <c:cat>
            <c:strRef>
              <c:f>Sheet7!$B$3:$B$8</c:f>
              <c:strCache>
                <c:ptCount val="6"/>
                <c:pt idx="0">
                  <c:v>Transformatorski program</c:v>
                </c:pt>
                <c:pt idx="1">
                  <c:v>Inženjering poslovi </c:v>
                </c:pt>
                <c:pt idx="2">
                  <c:v>Rotacioni strojevi</c:v>
                </c:pt>
                <c:pt idx="3">
                  <c:v>Industrijska elektronika i razvoj</c:v>
                </c:pt>
                <c:pt idx="4">
                  <c:v>Tračnička vozila</c:v>
                </c:pt>
                <c:pt idx="5">
                  <c:v>Ostalo</c:v>
                </c:pt>
              </c:strCache>
            </c:strRef>
          </c:cat>
          <c:val>
            <c:numRef>
              <c:f>Sheet7!$C$3:$C$8</c:f>
              <c:numCache>
                <c:formatCode>General</c:formatCode>
                <c:ptCount val="6"/>
                <c:pt idx="0" formatCode="#,##0">
                  <c:v>24</c:v>
                </c:pt>
                <c:pt idx="1">
                  <c:v>4</c:v>
                </c:pt>
                <c:pt idx="2">
                  <c:v>-0.5</c:v>
                </c:pt>
                <c:pt idx="3">
                  <c:v>3</c:v>
                </c:pt>
                <c:pt idx="4">
                  <c:v>5.8</c:v>
                </c:pt>
                <c:pt idx="5">
                  <c:v>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02-4A98-ADCE-557E3EB032E4}"/>
            </c:ext>
          </c:extLst>
        </c:ser>
        <c:ser>
          <c:idx val="2"/>
          <c:order val="2"/>
          <c:tx>
            <c:strRef>
              <c:f>Sheet7!$E$2</c:f>
              <c:strCache>
                <c:ptCount val="1"/>
                <c:pt idx="0">
                  <c:v>EBITDA           IQ 2021</c:v>
                </c:pt>
              </c:strCache>
            </c:strRef>
          </c:tx>
          <c:spPr>
            <a:solidFill>
              <a:srgbClr val="1E2864"/>
            </a:solidFill>
            <a:ln>
              <a:noFill/>
            </a:ln>
            <a:effectLst/>
          </c:spPr>
          <c:invertIfNegative val="0"/>
          <c:cat>
            <c:strRef>
              <c:f>Sheet7!$B$3:$B$8</c:f>
              <c:strCache>
                <c:ptCount val="6"/>
                <c:pt idx="0">
                  <c:v>Transformatorski program</c:v>
                </c:pt>
                <c:pt idx="1">
                  <c:v>Inženjering poslovi </c:v>
                </c:pt>
                <c:pt idx="2">
                  <c:v>Rotacioni strojevi</c:v>
                </c:pt>
                <c:pt idx="3">
                  <c:v>Industrijska elektronika i razvoj</c:v>
                </c:pt>
                <c:pt idx="4">
                  <c:v>Tračnička vozila</c:v>
                </c:pt>
                <c:pt idx="5">
                  <c:v>Ostalo</c:v>
                </c:pt>
              </c:strCache>
            </c:strRef>
          </c:cat>
          <c:val>
            <c:numRef>
              <c:f>Sheet7!$E$3:$E$8</c:f>
              <c:numCache>
                <c:formatCode>General</c:formatCode>
                <c:ptCount val="6"/>
                <c:pt idx="0" formatCode="#,##0">
                  <c:v>31</c:v>
                </c:pt>
                <c:pt idx="1">
                  <c:v>3</c:v>
                </c:pt>
                <c:pt idx="2">
                  <c:v>10</c:v>
                </c:pt>
                <c:pt idx="3">
                  <c:v>3.3</c:v>
                </c:pt>
                <c:pt idx="4">
                  <c:v>3.5</c:v>
                </c:pt>
                <c:pt idx="5">
                  <c:v>11.3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02-4A98-ADCE-557E3EB032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25944720"/>
        <c:axId val="1925941808"/>
      </c:barChart>
      <c:lineChart>
        <c:grouping val="standard"/>
        <c:varyColors val="0"/>
        <c:ser>
          <c:idx val="1"/>
          <c:order val="1"/>
          <c:tx>
            <c:strRef>
              <c:f>Sheet7!$D$2</c:f>
              <c:strCache>
                <c:ptCount val="1"/>
                <c:pt idx="0">
                  <c:v>EBITDA margin IQ 2020</c:v>
                </c:pt>
              </c:strCache>
            </c:strRef>
          </c:tx>
          <c:spPr>
            <a:ln w="28575" cap="rnd">
              <a:solidFill>
                <a:schemeClr val="accent1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Sheet7!$B$3:$B$8</c:f>
              <c:strCache>
                <c:ptCount val="6"/>
                <c:pt idx="0">
                  <c:v>Transformatorski program</c:v>
                </c:pt>
                <c:pt idx="1">
                  <c:v>Inženjering poslovi </c:v>
                </c:pt>
                <c:pt idx="2">
                  <c:v>Rotacioni strojevi</c:v>
                </c:pt>
                <c:pt idx="3">
                  <c:v>Industrijska elektronika i razvoj</c:v>
                </c:pt>
                <c:pt idx="4">
                  <c:v>Tračnička vozila</c:v>
                </c:pt>
                <c:pt idx="5">
                  <c:v>Ostalo</c:v>
                </c:pt>
              </c:strCache>
            </c:strRef>
          </c:cat>
          <c:val>
            <c:numRef>
              <c:f>Sheet7!$D$3:$D$8</c:f>
              <c:numCache>
                <c:formatCode>0.0%</c:formatCode>
                <c:ptCount val="6"/>
                <c:pt idx="0">
                  <c:v>8.5000000000000006E-2</c:v>
                </c:pt>
                <c:pt idx="1">
                  <c:v>3.5000000000000003E-2</c:v>
                </c:pt>
                <c:pt idx="2">
                  <c:v>-6.0000000000000001E-3</c:v>
                </c:pt>
                <c:pt idx="3">
                  <c:v>0.111</c:v>
                </c:pt>
                <c:pt idx="4">
                  <c:v>0.18099999999999999</c:v>
                </c:pt>
                <c:pt idx="5">
                  <c:v>9.5000000000000001E-2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F02-4A98-ADCE-557E3EB032E4}"/>
            </c:ext>
          </c:extLst>
        </c:ser>
        <c:ser>
          <c:idx val="3"/>
          <c:order val="3"/>
          <c:tx>
            <c:strRef>
              <c:f>Sheet7!$F$2</c:f>
              <c:strCache>
                <c:ptCount val="1"/>
                <c:pt idx="0">
                  <c:v>EBITDA margin     I Q 2021</c:v>
                </c:pt>
              </c:strCache>
            </c:strRef>
          </c:tx>
          <c:spPr>
            <a:ln w="28575" cap="rnd">
              <a:solidFill>
                <a:srgbClr val="0033CC"/>
              </a:solidFill>
              <a:round/>
            </a:ln>
            <a:effectLst/>
          </c:spPr>
          <c:marker>
            <c:symbol val="none"/>
          </c:marker>
          <c:cat>
            <c:strRef>
              <c:f>Sheet7!$B$3:$B$8</c:f>
              <c:strCache>
                <c:ptCount val="6"/>
                <c:pt idx="0">
                  <c:v>Transformatorski program</c:v>
                </c:pt>
                <c:pt idx="1">
                  <c:v>Inženjering poslovi </c:v>
                </c:pt>
                <c:pt idx="2">
                  <c:v>Rotacioni strojevi</c:v>
                </c:pt>
                <c:pt idx="3">
                  <c:v>Industrijska elektronika i razvoj</c:v>
                </c:pt>
                <c:pt idx="4">
                  <c:v>Tračnička vozila</c:v>
                </c:pt>
                <c:pt idx="5">
                  <c:v>Ostalo</c:v>
                </c:pt>
              </c:strCache>
            </c:strRef>
          </c:cat>
          <c:val>
            <c:numRef>
              <c:f>Sheet7!$F$3:$F$8</c:f>
              <c:numCache>
                <c:formatCode>0.0%</c:formatCode>
                <c:ptCount val="6"/>
                <c:pt idx="0">
                  <c:v>8.5000000000000006E-2</c:v>
                </c:pt>
                <c:pt idx="1">
                  <c:v>3.5000000000000003E-2</c:v>
                </c:pt>
                <c:pt idx="2">
                  <c:v>0.11799999999999999</c:v>
                </c:pt>
                <c:pt idx="3">
                  <c:v>0.13800000000000001</c:v>
                </c:pt>
                <c:pt idx="4">
                  <c:v>6.4000000000000001E-2</c:v>
                </c:pt>
                <c:pt idx="5">
                  <c:v>0.14499999999999999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F02-4A98-ADCE-557E3EB032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25943888"/>
        <c:axId val="1925936816"/>
      </c:lineChart>
      <c:catAx>
        <c:axId val="1925944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HR"/>
          </a:p>
        </c:txPr>
        <c:crossAx val="1925941808"/>
        <c:crosses val="autoZero"/>
        <c:auto val="1"/>
        <c:lblAlgn val="ctr"/>
        <c:lblOffset val="100"/>
        <c:noMultiLvlLbl val="0"/>
      </c:catAx>
      <c:valAx>
        <c:axId val="1925941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HR"/>
          </a:p>
        </c:txPr>
        <c:crossAx val="1925944720"/>
        <c:crosses val="autoZero"/>
        <c:crossBetween val="between"/>
      </c:valAx>
      <c:valAx>
        <c:axId val="1925936816"/>
        <c:scaling>
          <c:orientation val="minMax"/>
          <c:max val="0.5"/>
        </c:scaling>
        <c:delete val="0"/>
        <c:axPos val="r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HR"/>
          </a:p>
        </c:txPr>
        <c:crossAx val="1925943888"/>
        <c:crosses val="max"/>
        <c:crossBetween val="between"/>
      </c:valAx>
      <c:catAx>
        <c:axId val="19259438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2593681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H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H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8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188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671"/>
            <a:ext cx="2946400" cy="49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188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671"/>
            <a:ext cx="2946400" cy="49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28778DD8-F580-3F46-A066-287A85FBB32F}" type="slidenum">
              <a:rPr lang="hr-HR" altLang="x-none"/>
              <a:pPr>
                <a:defRPr/>
              </a:pPr>
              <a:t>‹#›</a:t>
            </a:fld>
            <a:endParaRPr lang="hr-HR" altLang="x-none"/>
          </a:p>
        </p:txBody>
      </p:sp>
    </p:spTree>
    <p:extLst>
      <p:ext uri="{BB962C8B-B14F-4D97-AF65-F5344CB8AC3E}">
        <p14:creationId xmlns:p14="http://schemas.microsoft.com/office/powerpoint/2010/main" val="33485783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5629"/>
            <a:ext cx="5438775" cy="4467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noProof="0"/>
              <a:t>Click to edit Master text styles</a:t>
            </a:r>
          </a:p>
          <a:p>
            <a:pPr lvl="1"/>
            <a:r>
              <a:rPr lang="hr-HR" noProof="0"/>
              <a:t>Second level</a:t>
            </a:r>
          </a:p>
          <a:p>
            <a:pPr lvl="2"/>
            <a:r>
              <a:rPr lang="hr-HR" noProof="0"/>
              <a:t>Third level</a:t>
            </a:r>
          </a:p>
          <a:p>
            <a:pPr lvl="3"/>
            <a:r>
              <a:rPr lang="hr-HR" noProof="0"/>
              <a:t>Fourth level</a:t>
            </a:r>
          </a:p>
          <a:p>
            <a:pPr lvl="4"/>
            <a:r>
              <a:rPr lang="hr-HR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671"/>
            <a:ext cx="2946400" cy="49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671"/>
            <a:ext cx="2946400" cy="49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25200042-1CED-AA45-A541-1ADCF8A1C08E}" type="slidenum">
              <a:rPr lang="hr-HR" altLang="x-none"/>
              <a:pPr>
                <a:defRPr/>
              </a:pPr>
              <a:t>‹#›</a:t>
            </a:fld>
            <a:endParaRPr lang="hr-HR" altLang="x-none"/>
          </a:p>
        </p:txBody>
      </p:sp>
    </p:spTree>
    <p:extLst>
      <p:ext uri="{BB962C8B-B14F-4D97-AF65-F5344CB8AC3E}">
        <p14:creationId xmlns:p14="http://schemas.microsoft.com/office/powerpoint/2010/main" val="18947877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38188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36650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59067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46288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0348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6068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1788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7508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79E3EC-85D1-C74C-8EF1-0A6A6D6A0998}" type="slidenum">
              <a:rPr kumimoji="0" lang="hr-HR" altLang="sr-Latn-C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hr-HR" altLang="sr-Latn-C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sr-Latn-C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44051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200042-1CED-AA45-A541-1ADCF8A1C08E}" type="slidenum">
              <a:rPr lang="hr-HR" altLang="x-none" smtClean="0"/>
              <a:pPr>
                <a:defRPr/>
              </a:pPr>
              <a:t>4</a:t>
            </a:fld>
            <a:endParaRPr lang="hr-HR" altLang="x-none"/>
          </a:p>
        </p:txBody>
      </p:sp>
    </p:spTree>
    <p:extLst>
      <p:ext uri="{BB962C8B-B14F-4D97-AF65-F5344CB8AC3E}">
        <p14:creationId xmlns:p14="http://schemas.microsoft.com/office/powerpoint/2010/main" val="175597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98C43F-5506-A646-8193-B3A087FC963E}" type="slidenum">
              <a:rPr lang="hr-HR" altLang="x-none"/>
              <a:pPr>
                <a:defRPr/>
              </a:pPr>
              <a:t>‹#›</a:t>
            </a:fld>
            <a:endParaRPr lang="hr-HR" altLang="x-none"/>
          </a:p>
        </p:txBody>
      </p:sp>
    </p:spTree>
    <p:extLst>
      <p:ext uri="{BB962C8B-B14F-4D97-AF65-F5344CB8AC3E}">
        <p14:creationId xmlns:p14="http://schemas.microsoft.com/office/powerpoint/2010/main" val="94820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50C8C-714D-174D-97D1-EFB45CBDE9BA}" type="slidenum">
              <a:rPr lang="hr-HR" altLang="x-none"/>
              <a:pPr>
                <a:defRPr/>
              </a:pPr>
              <a:t>‹#›</a:t>
            </a:fld>
            <a:endParaRPr lang="hr-HR" altLang="x-none"/>
          </a:p>
        </p:txBody>
      </p:sp>
    </p:spTree>
    <p:extLst>
      <p:ext uri="{BB962C8B-B14F-4D97-AF65-F5344CB8AC3E}">
        <p14:creationId xmlns:p14="http://schemas.microsoft.com/office/powerpoint/2010/main" val="2065710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21C028-F529-6847-97BF-74E0B2541D16}" type="slidenum">
              <a:rPr lang="hr-HR" altLang="x-none"/>
              <a:pPr>
                <a:defRPr/>
              </a:pPr>
              <a:t>‹#›</a:t>
            </a:fld>
            <a:endParaRPr lang="hr-HR" altLang="x-none"/>
          </a:p>
        </p:txBody>
      </p:sp>
    </p:spTree>
    <p:extLst>
      <p:ext uri="{BB962C8B-B14F-4D97-AF65-F5344CB8AC3E}">
        <p14:creationId xmlns:p14="http://schemas.microsoft.com/office/powerpoint/2010/main" val="28790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C8A77-96C6-E54C-B015-2C1FD91004A7}" type="slidenum">
              <a:rPr lang="hr-HR" altLang="x-none"/>
              <a:pPr>
                <a:defRPr/>
              </a:pPr>
              <a:t>‹#›</a:t>
            </a:fld>
            <a:endParaRPr lang="hr-HR" altLang="x-none"/>
          </a:p>
        </p:txBody>
      </p:sp>
    </p:spTree>
    <p:extLst>
      <p:ext uri="{BB962C8B-B14F-4D97-AF65-F5344CB8AC3E}">
        <p14:creationId xmlns:p14="http://schemas.microsoft.com/office/powerpoint/2010/main" val="694331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4800" y="404813"/>
            <a:ext cx="2020888" cy="57499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0550" y="404813"/>
            <a:ext cx="5911850" cy="57499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C4C7B-9F2C-3C4C-A755-5C2EB638C127}" type="slidenum">
              <a:rPr lang="hr-HR" altLang="x-none"/>
              <a:pPr>
                <a:defRPr/>
              </a:pPr>
              <a:t>‹#›</a:t>
            </a:fld>
            <a:endParaRPr lang="hr-HR" altLang="x-none"/>
          </a:p>
        </p:txBody>
      </p:sp>
    </p:spTree>
    <p:extLst>
      <p:ext uri="{BB962C8B-B14F-4D97-AF65-F5344CB8AC3E}">
        <p14:creationId xmlns:p14="http://schemas.microsoft.com/office/powerpoint/2010/main" val="200861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0" y="404813"/>
            <a:ext cx="8085138" cy="5762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11188" y="1628775"/>
            <a:ext cx="8064500" cy="4525963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hr-HR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F0CCF-99EC-8A48-BD84-7521853C6449}" type="slidenum">
              <a:rPr lang="hr-HR" altLang="x-none"/>
              <a:pPr>
                <a:defRPr/>
              </a:pPr>
              <a:t>‹#›</a:t>
            </a:fld>
            <a:endParaRPr lang="hr-HR" altLang="x-none"/>
          </a:p>
        </p:txBody>
      </p:sp>
    </p:spTree>
    <p:extLst>
      <p:ext uri="{BB962C8B-B14F-4D97-AF65-F5344CB8AC3E}">
        <p14:creationId xmlns:p14="http://schemas.microsoft.com/office/powerpoint/2010/main" val="374920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0" y="404813"/>
            <a:ext cx="8085138" cy="5762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11188" y="1628775"/>
            <a:ext cx="395605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19638" y="1628775"/>
            <a:ext cx="395605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19638" y="3967163"/>
            <a:ext cx="395605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4BAB5-B1AB-E94F-AE4E-706A6F9597F7}" type="slidenum">
              <a:rPr lang="hr-HR" altLang="x-none"/>
              <a:pPr>
                <a:defRPr/>
              </a:pPr>
              <a:t>‹#›</a:t>
            </a:fld>
            <a:endParaRPr lang="hr-HR" altLang="x-none"/>
          </a:p>
        </p:txBody>
      </p:sp>
    </p:spTree>
    <p:extLst>
      <p:ext uri="{BB962C8B-B14F-4D97-AF65-F5344CB8AC3E}">
        <p14:creationId xmlns:p14="http://schemas.microsoft.com/office/powerpoint/2010/main" val="9166799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EC77F-9C10-0D4A-A5B1-B7B0AACDEE93}" type="datetimeFigureOut">
              <a:rPr lang="x-none" altLang="x-none"/>
              <a:pPr>
                <a:defRPr/>
              </a:pPr>
              <a:t>30/04/2021</a:t>
            </a:fld>
            <a:endParaRPr lang="hr-H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40879-3E25-7E44-BD8D-5AE0FD1AE105}" type="slidenum">
              <a:rPr lang="hr-HR" altLang="x-none"/>
              <a:pPr>
                <a:defRPr/>
              </a:pPr>
              <a:t>‹#›</a:t>
            </a:fld>
            <a:endParaRPr lang="hr-HR" altLang="x-none"/>
          </a:p>
        </p:txBody>
      </p:sp>
    </p:spTree>
    <p:extLst>
      <p:ext uri="{BB962C8B-B14F-4D97-AF65-F5344CB8AC3E}">
        <p14:creationId xmlns:p14="http://schemas.microsoft.com/office/powerpoint/2010/main" val="5928915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49C4A-BC84-8F49-88EF-93A655F6637C}" type="datetimeFigureOut">
              <a:rPr lang="x-none" altLang="x-none"/>
              <a:pPr>
                <a:defRPr/>
              </a:pPr>
              <a:t>30/04/2021</a:t>
            </a:fld>
            <a:endParaRPr lang="hr-H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DA43D-65EA-3F4F-9C9C-9C163DC68FCB}" type="slidenum">
              <a:rPr lang="hr-HR" altLang="x-none"/>
              <a:pPr>
                <a:defRPr/>
              </a:pPr>
              <a:t>‹#›</a:t>
            </a:fld>
            <a:endParaRPr lang="hr-HR" altLang="x-none"/>
          </a:p>
        </p:txBody>
      </p:sp>
    </p:spTree>
    <p:extLst>
      <p:ext uri="{BB962C8B-B14F-4D97-AF65-F5344CB8AC3E}">
        <p14:creationId xmlns:p14="http://schemas.microsoft.com/office/powerpoint/2010/main" val="4040747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8BCFF-DEA6-454F-A125-DFC872256B79}" type="datetimeFigureOut">
              <a:rPr lang="x-none" altLang="x-none"/>
              <a:pPr>
                <a:defRPr/>
              </a:pPr>
              <a:t>30/04/2021</a:t>
            </a:fld>
            <a:endParaRPr lang="hr-H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4D800-8260-0F41-92BB-0F64258752AB}" type="slidenum">
              <a:rPr lang="hr-HR" altLang="x-none"/>
              <a:pPr>
                <a:defRPr/>
              </a:pPr>
              <a:t>‹#›</a:t>
            </a:fld>
            <a:endParaRPr lang="hr-HR" altLang="x-none"/>
          </a:p>
        </p:txBody>
      </p:sp>
    </p:spTree>
    <p:extLst>
      <p:ext uri="{BB962C8B-B14F-4D97-AF65-F5344CB8AC3E}">
        <p14:creationId xmlns:p14="http://schemas.microsoft.com/office/powerpoint/2010/main" val="9407793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721EE-20AB-944F-9F99-4FB875567D28}" type="datetimeFigureOut">
              <a:rPr lang="x-none" altLang="x-none"/>
              <a:pPr>
                <a:defRPr/>
              </a:pPr>
              <a:t>30/04/2021</a:t>
            </a:fld>
            <a:endParaRPr lang="hr-HR" altLang="x-non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A45F6-397A-1043-80DC-E2F3BABF7F9E}" type="slidenum">
              <a:rPr lang="hr-HR" altLang="x-none"/>
              <a:pPr>
                <a:defRPr/>
              </a:pPr>
              <a:t>‹#›</a:t>
            </a:fld>
            <a:endParaRPr lang="hr-HR" altLang="x-none"/>
          </a:p>
        </p:txBody>
      </p:sp>
    </p:spTree>
    <p:extLst>
      <p:ext uri="{BB962C8B-B14F-4D97-AF65-F5344CB8AC3E}">
        <p14:creationId xmlns:p14="http://schemas.microsoft.com/office/powerpoint/2010/main" val="1903606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4FA7B-DFEA-314D-9A48-78AD2BBD2807}" type="slidenum">
              <a:rPr lang="hr-HR" altLang="x-none"/>
              <a:pPr>
                <a:defRPr/>
              </a:pPr>
              <a:t>‹#›</a:t>
            </a:fld>
            <a:endParaRPr lang="hr-HR" altLang="x-none"/>
          </a:p>
        </p:txBody>
      </p:sp>
    </p:spTree>
    <p:extLst>
      <p:ext uri="{BB962C8B-B14F-4D97-AF65-F5344CB8AC3E}">
        <p14:creationId xmlns:p14="http://schemas.microsoft.com/office/powerpoint/2010/main" val="2087731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5B707-9B83-1C43-9096-C0D3F290E94E}" type="datetimeFigureOut">
              <a:rPr lang="x-none" altLang="x-none"/>
              <a:pPr>
                <a:defRPr/>
              </a:pPr>
              <a:t>30/04/2021</a:t>
            </a:fld>
            <a:endParaRPr lang="hr-HR" altLang="x-non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60334-6696-B645-A39E-7915F1D0B72E}" type="slidenum">
              <a:rPr lang="hr-HR" altLang="x-none"/>
              <a:pPr>
                <a:defRPr/>
              </a:pPr>
              <a:t>‹#›</a:t>
            </a:fld>
            <a:endParaRPr lang="hr-HR" altLang="x-none"/>
          </a:p>
        </p:txBody>
      </p:sp>
    </p:spTree>
    <p:extLst>
      <p:ext uri="{BB962C8B-B14F-4D97-AF65-F5344CB8AC3E}">
        <p14:creationId xmlns:p14="http://schemas.microsoft.com/office/powerpoint/2010/main" val="7098457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AF6EA-0D6B-6F47-9AAC-C765CA807169}" type="datetimeFigureOut">
              <a:rPr lang="x-none" altLang="x-none"/>
              <a:pPr>
                <a:defRPr/>
              </a:pPr>
              <a:t>30/04/2021</a:t>
            </a:fld>
            <a:endParaRPr lang="hr-HR" altLang="x-non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7DC4C-5937-E740-A6E0-54F90FF0328E}" type="slidenum">
              <a:rPr lang="hr-HR" altLang="x-none"/>
              <a:pPr>
                <a:defRPr/>
              </a:pPr>
              <a:t>‹#›</a:t>
            </a:fld>
            <a:endParaRPr lang="hr-HR" altLang="x-none"/>
          </a:p>
        </p:txBody>
      </p:sp>
    </p:spTree>
    <p:extLst>
      <p:ext uri="{BB962C8B-B14F-4D97-AF65-F5344CB8AC3E}">
        <p14:creationId xmlns:p14="http://schemas.microsoft.com/office/powerpoint/2010/main" val="11052729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BBA27-6A4C-8148-B7E6-90EF7F1C92E7}" type="datetimeFigureOut">
              <a:rPr lang="x-none" altLang="x-none"/>
              <a:pPr>
                <a:defRPr/>
              </a:pPr>
              <a:t>30/04/2021</a:t>
            </a:fld>
            <a:endParaRPr lang="hr-HR" altLang="x-none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A6D9A-D232-0544-9F2B-B8937FCEE9BF}" type="slidenum">
              <a:rPr lang="hr-HR" altLang="x-none"/>
              <a:pPr>
                <a:defRPr/>
              </a:pPr>
              <a:t>‹#›</a:t>
            </a:fld>
            <a:endParaRPr lang="hr-HR" altLang="x-none"/>
          </a:p>
        </p:txBody>
      </p:sp>
    </p:spTree>
    <p:extLst>
      <p:ext uri="{BB962C8B-B14F-4D97-AF65-F5344CB8AC3E}">
        <p14:creationId xmlns:p14="http://schemas.microsoft.com/office/powerpoint/2010/main" val="5884198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1A864-9F4E-9E49-8697-3E0FF2AD893D}" type="datetimeFigureOut">
              <a:rPr lang="x-none" altLang="x-none"/>
              <a:pPr>
                <a:defRPr/>
              </a:pPr>
              <a:t>30/04/2021</a:t>
            </a:fld>
            <a:endParaRPr lang="hr-HR" altLang="x-non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6015F-14E0-544F-A7C1-A36530BE58BD}" type="slidenum">
              <a:rPr lang="hr-HR" altLang="x-none"/>
              <a:pPr>
                <a:defRPr/>
              </a:pPr>
              <a:t>‹#›</a:t>
            </a:fld>
            <a:endParaRPr lang="hr-HR" altLang="x-none"/>
          </a:p>
        </p:txBody>
      </p:sp>
    </p:spTree>
    <p:extLst>
      <p:ext uri="{BB962C8B-B14F-4D97-AF65-F5344CB8AC3E}">
        <p14:creationId xmlns:p14="http://schemas.microsoft.com/office/powerpoint/2010/main" val="4108967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29885-0F41-584F-AFE0-45CD7D8C3831}" type="datetimeFigureOut">
              <a:rPr lang="x-none" altLang="x-none"/>
              <a:pPr>
                <a:defRPr/>
              </a:pPr>
              <a:t>30/04/2021</a:t>
            </a:fld>
            <a:endParaRPr lang="hr-HR" altLang="x-non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72B8B-909A-AB4B-8FD8-C32F3EE159F6}" type="slidenum">
              <a:rPr lang="hr-HR" altLang="x-none"/>
              <a:pPr>
                <a:defRPr/>
              </a:pPr>
              <a:t>‹#›</a:t>
            </a:fld>
            <a:endParaRPr lang="hr-HR" altLang="x-none"/>
          </a:p>
        </p:txBody>
      </p:sp>
    </p:spTree>
    <p:extLst>
      <p:ext uri="{BB962C8B-B14F-4D97-AF65-F5344CB8AC3E}">
        <p14:creationId xmlns:p14="http://schemas.microsoft.com/office/powerpoint/2010/main" val="17825084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023B4-2543-B34A-8B51-90285156994E}" type="datetimeFigureOut">
              <a:rPr lang="x-none" altLang="x-none"/>
              <a:pPr>
                <a:defRPr/>
              </a:pPr>
              <a:t>30/04/2021</a:t>
            </a:fld>
            <a:endParaRPr lang="hr-H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DCB68-18B2-554B-AB7B-C4AB0953B7B9}" type="slidenum">
              <a:rPr lang="hr-HR" altLang="x-none"/>
              <a:pPr>
                <a:defRPr/>
              </a:pPr>
              <a:t>‹#›</a:t>
            </a:fld>
            <a:endParaRPr lang="hr-HR" altLang="x-none"/>
          </a:p>
        </p:txBody>
      </p:sp>
    </p:spTree>
    <p:extLst>
      <p:ext uri="{BB962C8B-B14F-4D97-AF65-F5344CB8AC3E}">
        <p14:creationId xmlns:p14="http://schemas.microsoft.com/office/powerpoint/2010/main" val="12228115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9EA5A-F315-FF49-B0B9-DC91519093FC}" type="datetimeFigureOut">
              <a:rPr lang="x-none" altLang="x-none"/>
              <a:pPr>
                <a:defRPr/>
              </a:pPr>
              <a:t>30/04/2021</a:t>
            </a:fld>
            <a:endParaRPr lang="hr-H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F9A93-53AB-7047-8A42-1EE60366A1DA}" type="slidenum">
              <a:rPr lang="hr-HR" altLang="x-none"/>
              <a:pPr>
                <a:defRPr/>
              </a:pPr>
              <a:t>‹#›</a:t>
            </a:fld>
            <a:endParaRPr lang="hr-HR" altLang="x-none"/>
          </a:p>
        </p:txBody>
      </p:sp>
    </p:spTree>
    <p:extLst>
      <p:ext uri="{BB962C8B-B14F-4D97-AF65-F5344CB8AC3E}">
        <p14:creationId xmlns:p14="http://schemas.microsoft.com/office/powerpoint/2010/main" val="3755552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39DF7-5FE5-6C4E-A48A-FD82FDC6718A}" type="datetimeFigureOut">
              <a:rPr lang="x-none" altLang="x-none"/>
              <a:pPr>
                <a:defRPr/>
              </a:pPr>
              <a:t>30/04/2021</a:t>
            </a:fld>
            <a:endParaRPr lang="hr-H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B795A-AA78-944E-BEB3-7DFFC02AC98D}" type="slidenum">
              <a:rPr lang="hr-HR" altLang="x-none"/>
              <a:pPr>
                <a:defRPr/>
              </a:pPr>
              <a:t>‹#›</a:t>
            </a:fld>
            <a:endParaRPr lang="hr-HR" altLang="x-none"/>
          </a:p>
        </p:txBody>
      </p:sp>
    </p:spTree>
    <p:extLst>
      <p:ext uri="{BB962C8B-B14F-4D97-AF65-F5344CB8AC3E}">
        <p14:creationId xmlns:p14="http://schemas.microsoft.com/office/powerpoint/2010/main" val="5018078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D09B4-F9E0-C14B-9C12-059140C2B9F5}" type="datetimeFigureOut">
              <a:rPr lang="x-none" altLang="x-none"/>
              <a:pPr>
                <a:defRPr/>
              </a:pPr>
              <a:t>30/04/2021</a:t>
            </a:fld>
            <a:endParaRPr lang="hr-H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5E01E-B794-8D44-914B-3D16D9F92C73}" type="slidenum">
              <a:rPr lang="hr-HR" altLang="x-none"/>
              <a:pPr>
                <a:defRPr/>
              </a:pPr>
              <a:t>‹#›</a:t>
            </a:fld>
            <a:endParaRPr lang="hr-HR" altLang="x-none"/>
          </a:p>
        </p:txBody>
      </p:sp>
    </p:spTree>
    <p:extLst>
      <p:ext uri="{BB962C8B-B14F-4D97-AF65-F5344CB8AC3E}">
        <p14:creationId xmlns:p14="http://schemas.microsoft.com/office/powerpoint/2010/main" val="7165389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3E96B-0A9D-AD47-A403-CF8CE5164696}" type="datetimeFigureOut">
              <a:rPr lang="x-none" altLang="x-none"/>
              <a:pPr>
                <a:defRPr/>
              </a:pPr>
              <a:t>30/04/2021</a:t>
            </a:fld>
            <a:endParaRPr lang="hr-H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B5B8D-CE27-CD47-BF9F-619849307A4F}" type="slidenum">
              <a:rPr lang="hr-HR" altLang="x-none"/>
              <a:pPr>
                <a:defRPr/>
              </a:pPr>
              <a:t>‹#›</a:t>
            </a:fld>
            <a:endParaRPr lang="hr-HR" altLang="x-none"/>
          </a:p>
        </p:txBody>
      </p:sp>
    </p:spTree>
    <p:extLst>
      <p:ext uri="{BB962C8B-B14F-4D97-AF65-F5344CB8AC3E}">
        <p14:creationId xmlns:p14="http://schemas.microsoft.com/office/powerpoint/2010/main" val="1928483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E699F-9A0D-6F4E-8450-A9057189E43B}" type="slidenum">
              <a:rPr lang="hr-HR" altLang="x-none"/>
              <a:pPr>
                <a:defRPr/>
              </a:pPr>
              <a:t>‹#›</a:t>
            </a:fld>
            <a:endParaRPr lang="hr-HR" altLang="x-none"/>
          </a:p>
        </p:txBody>
      </p:sp>
    </p:spTree>
    <p:extLst>
      <p:ext uri="{BB962C8B-B14F-4D97-AF65-F5344CB8AC3E}">
        <p14:creationId xmlns:p14="http://schemas.microsoft.com/office/powerpoint/2010/main" val="20089818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E6009-877E-A749-A5FA-B4D3384B49B7}" type="datetimeFigureOut">
              <a:rPr lang="x-none" altLang="x-none"/>
              <a:pPr>
                <a:defRPr/>
              </a:pPr>
              <a:t>30/04/2021</a:t>
            </a:fld>
            <a:endParaRPr lang="hr-HR" altLang="x-non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E8807-75C6-D349-8BBF-AD083E39EC54}" type="slidenum">
              <a:rPr lang="hr-HR" altLang="x-none"/>
              <a:pPr>
                <a:defRPr/>
              </a:pPr>
              <a:t>‹#›</a:t>
            </a:fld>
            <a:endParaRPr lang="hr-HR" altLang="x-none"/>
          </a:p>
        </p:txBody>
      </p:sp>
    </p:spTree>
    <p:extLst>
      <p:ext uri="{BB962C8B-B14F-4D97-AF65-F5344CB8AC3E}">
        <p14:creationId xmlns:p14="http://schemas.microsoft.com/office/powerpoint/2010/main" val="526936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1F8AC-E3F8-A042-B2D3-3F0B9E957689}" type="datetimeFigureOut">
              <a:rPr lang="x-none" altLang="x-none"/>
              <a:pPr>
                <a:defRPr/>
              </a:pPr>
              <a:t>30/04/2021</a:t>
            </a:fld>
            <a:endParaRPr lang="hr-HR" altLang="x-non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9135B-B5F7-9F45-854E-F67A29B5965E}" type="slidenum">
              <a:rPr lang="hr-HR" altLang="x-none"/>
              <a:pPr>
                <a:defRPr/>
              </a:pPr>
              <a:t>‹#›</a:t>
            </a:fld>
            <a:endParaRPr lang="hr-HR" altLang="x-none"/>
          </a:p>
        </p:txBody>
      </p:sp>
    </p:spTree>
    <p:extLst>
      <p:ext uri="{BB962C8B-B14F-4D97-AF65-F5344CB8AC3E}">
        <p14:creationId xmlns:p14="http://schemas.microsoft.com/office/powerpoint/2010/main" val="8585096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5EBA0-4667-D444-9892-5168BA592BA1}" type="datetimeFigureOut">
              <a:rPr lang="x-none" altLang="x-none"/>
              <a:pPr>
                <a:defRPr/>
              </a:pPr>
              <a:t>30/04/2021</a:t>
            </a:fld>
            <a:endParaRPr lang="hr-HR" altLang="x-non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F9DD2-3498-FD4F-B90A-9B151A5C59DC}" type="slidenum">
              <a:rPr lang="hr-HR" altLang="x-none"/>
              <a:pPr>
                <a:defRPr/>
              </a:pPr>
              <a:t>‹#›</a:t>
            </a:fld>
            <a:endParaRPr lang="hr-HR" altLang="x-none"/>
          </a:p>
        </p:txBody>
      </p:sp>
    </p:spTree>
    <p:extLst>
      <p:ext uri="{BB962C8B-B14F-4D97-AF65-F5344CB8AC3E}">
        <p14:creationId xmlns:p14="http://schemas.microsoft.com/office/powerpoint/2010/main" val="285255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559A8-4A66-EA47-A67B-6BF421E8F595}" type="datetimeFigureOut">
              <a:rPr lang="x-none" altLang="x-none"/>
              <a:pPr>
                <a:defRPr/>
              </a:pPr>
              <a:t>30/04/2021</a:t>
            </a:fld>
            <a:endParaRPr lang="hr-HR" altLang="x-none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34AAA-B23B-AD4B-91BE-E093E1011B48}" type="slidenum">
              <a:rPr lang="hr-HR" altLang="x-none"/>
              <a:pPr>
                <a:defRPr/>
              </a:pPr>
              <a:t>‹#›</a:t>
            </a:fld>
            <a:endParaRPr lang="hr-HR" altLang="x-none"/>
          </a:p>
        </p:txBody>
      </p:sp>
    </p:spTree>
    <p:extLst>
      <p:ext uri="{BB962C8B-B14F-4D97-AF65-F5344CB8AC3E}">
        <p14:creationId xmlns:p14="http://schemas.microsoft.com/office/powerpoint/2010/main" val="5397798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9D86C-7F35-8D41-ADC3-83CA560E81DC}" type="datetimeFigureOut">
              <a:rPr lang="x-none" altLang="x-none"/>
              <a:pPr>
                <a:defRPr/>
              </a:pPr>
              <a:t>30/04/2021</a:t>
            </a:fld>
            <a:endParaRPr lang="hr-HR" altLang="x-non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7311B-E08B-DF40-B3F8-4C5337A36C98}" type="slidenum">
              <a:rPr lang="hr-HR" altLang="x-none"/>
              <a:pPr>
                <a:defRPr/>
              </a:pPr>
              <a:t>‹#›</a:t>
            </a:fld>
            <a:endParaRPr lang="hr-HR" altLang="x-none"/>
          </a:p>
        </p:txBody>
      </p:sp>
    </p:spTree>
    <p:extLst>
      <p:ext uri="{BB962C8B-B14F-4D97-AF65-F5344CB8AC3E}">
        <p14:creationId xmlns:p14="http://schemas.microsoft.com/office/powerpoint/2010/main" val="11090140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278F3-E562-1944-9DAD-0B66E9ECC4AA}" type="datetimeFigureOut">
              <a:rPr lang="x-none" altLang="x-none"/>
              <a:pPr>
                <a:defRPr/>
              </a:pPr>
              <a:t>30/04/2021</a:t>
            </a:fld>
            <a:endParaRPr lang="hr-HR" altLang="x-non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89024-79D8-4E45-AD0B-25531ADCC1F7}" type="slidenum">
              <a:rPr lang="hr-HR" altLang="x-none"/>
              <a:pPr>
                <a:defRPr/>
              </a:pPr>
              <a:t>‹#›</a:t>
            </a:fld>
            <a:endParaRPr lang="hr-HR" altLang="x-none"/>
          </a:p>
        </p:txBody>
      </p:sp>
    </p:spTree>
    <p:extLst>
      <p:ext uri="{BB962C8B-B14F-4D97-AF65-F5344CB8AC3E}">
        <p14:creationId xmlns:p14="http://schemas.microsoft.com/office/powerpoint/2010/main" val="11880954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AE554-CA26-BF4A-AFFE-440ECF60DEAD}" type="datetimeFigureOut">
              <a:rPr lang="x-none" altLang="x-none"/>
              <a:pPr>
                <a:defRPr/>
              </a:pPr>
              <a:t>30/04/2021</a:t>
            </a:fld>
            <a:endParaRPr lang="hr-H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0FCD3-411E-4C4E-B8D4-ED03F464B936}" type="slidenum">
              <a:rPr lang="hr-HR" altLang="x-none"/>
              <a:pPr>
                <a:defRPr/>
              </a:pPr>
              <a:t>‹#›</a:t>
            </a:fld>
            <a:endParaRPr lang="hr-HR" altLang="x-none"/>
          </a:p>
        </p:txBody>
      </p:sp>
    </p:spTree>
    <p:extLst>
      <p:ext uri="{BB962C8B-B14F-4D97-AF65-F5344CB8AC3E}">
        <p14:creationId xmlns:p14="http://schemas.microsoft.com/office/powerpoint/2010/main" val="10171270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4BE54-E6FB-8248-957F-5F080187088B}" type="datetimeFigureOut">
              <a:rPr lang="x-none" altLang="x-none"/>
              <a:pPr>
                <a:defRPr/>
              </a:pPr>
              <a:t>30/04/2021</a:t>
            </a:fld>
            <a:endParaRPr lang="hr-H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EA40A-D3AF-6541-A342-8BA469C21BB5}" type="slidenum">
              <a:rPr lang="hr-HR" altLang="x-none"/>
              <a:pPr>
                <a:defRPr/>
              </a:pPr>
              <a:t>‹#›</a:t>
            </a:fld>
            <a:endParaRPr lang="hr-HR" altLang="x-none"/>
          </a:p>
        </p:txBody>
      </p:sp>
    </p:spTree>
    <p:extLst>
      <p:ext uri="{BB962C8B-B14F-4D97-AF65-F5344CB8AC3E}">
        <p14:creationId xmlns:p14="http://schemas.microsoft.com/office/powerpoint/2010/main" val="885020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9B4C5-B95F-8F46-9129-AA38282B7B62}" type="slidenum">
              <a:rPr lang="hr-HR" altLang="x-none"/>
              <a:pPr>
                <a:defRPr/>
              </a:pPr>
              <a:t>‹#›</a:t>
            </a:fld>
            <a:endParaRPr lang="hr-HR" altLang="x-none"/>
          </a:p>
        </p:txBody>
      </p:sp>
    </p:spTree>
    <p:extLst>
      <p:ext uri="{BB962C8B-B14F-4D97-AF65-F5344CB8AC3E}">
        <p14:creationId xmlns:p14="http://schemas.microsoft.com/office/powerpoint/2010/main" val="72873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FC4AA-AC4D-FE4F-B3AB-BA5A22417AC2}" type="slidenum">
              <a:rPr lang="hr-HR" altLang="x-none"/>
              <a:pPr>
                <a:defRPr/>
              </a:pPr>
              <a:t>‹#›</a:t>
            </a:fld>
            <a:endParaRPr lang="hr-HR" altLang="x-none"/>
          </a:p>
        </p:txBody>
      </p:sp>
    </p:spTree>
    <p:extLst>
      <p:ext uri="{BB962C8B-B14F-4D97-AF65-F5344CB8AC3E}">
        <p14:creationId xmlns:p14="http://schemas.microsoft.com/office/powerpoint/2010/main" val="722513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628775"/>
            <a:ext cx="39560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1628775"/>
            <a:ext cx="39560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BA388-B427-0049-9BB2-AC94EE503EAA}" type="slidenum">
              <a:rPr lang="hr-HR" altLang="x-none"/>
              <a:pPr>
                <a:defRPr/>
              </a:pPr>
              <a:t>‹#›</a:t>
            </a:fld>
            <a:endParaRPr lang="hr-HR" altLang="x-none"/>
          </a:p>
        </p:txBody>
      </p:sp>
    </p:spTree>
    <p:extLst>
      <p:ext uri="{BB962C8B-B14F-4D97-AF65-F5344CB8AC3E}">
        <p14:creationId xmlns:p14="http://schemas.microsoft.com/office/powerpoint/2010/main" val="1404711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844AF-9696-D740-B578-43504002F7CF}" type="slidenum">
              <a:rPr lang="hr-HR" altLang="x-none"/>
              <a:pPr>
                <a:defRPr/>
              </a:pPr>
              <a:t>‹#›</a:t>
            </a:fld>
            <a:endParaRPr lang="hr-HR" altLang="x-none"/>
          </a:p>
        </p:txBody>
      </p:sp>
    </p:spTree>
    <p:extLst>
      <p:ext uri="{BB962C8B-B14F-4D97-AF65-F5344CB8AC3E}">
        <p14:creationId xmlns:p14="http://schemas.microsoft.com/office/powerpoint/2010/main" val="1696549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4ADC6-71C9-9640-A2EA-BECBABFB93FA}" type="slidenum">
              <a:rPr lang="hr-HR" altLang="x-none"/>
              <a:pPr>
                <a:defRPr/>
              </a:pPr>
              <a:t>‹#›</a:t>
            </a:fld>
            <a:endParaRPr lang="hr-HR" altLang="x-none"/>
          </a:p>
        </p:txBody>
      </p:sp>
    </p:spTree>
    <p:extLst>
      <p:ext uri="{BB962C8B-B14F-4D97-AF65-F5344CB8AC3E}">
        <p14:creationId xmlns:p14="http://schemas.microsoft.com/office/powerpoint/2010/main" val="1772746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BA9FB-C6F4-8E4E-933C-C04AF5068A06}" type="slidenum">
              <a:rPr lang="hr-HR" altLang="x-none"/>
              <a:pPr>
                <a:defRPr/>
              </a:pPr>
              <a:t>‹#›</a:t>
            </a:fld>
            <a:endParaRPr lang="hr-HR" altLang="x-none"/>
          </a:p>
        </p:txBody>
      </p:sp>
    </p:spTree>
    <p:extLst>
      <p:ext uri="{BB962C8B-B14F-4D97-AF65-F5344CB8AC3E}">
        <p14:creationId xmlns:p14="http://schemas.microsoft.com/office/powerpoint/2010/main" val="354693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90550" y="404813"/>
            <a:ext cx="808513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CS"/>
              <a:t>Click to edit Master title style</a:t>
            </a:r>
            <a:endParaRPr lang="hr-HR" altLang="sr-Latn-C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628775"/>
            <a:ext cx="80645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CS"/>
              <a:t>Click to edit Master text styles</a:t>
            </a:r>
          </a:p>
          <a:p>
            <a:pPr lvl="1"/>
            <a:r>
              <a:rPr lang="en-US" altLang="sr-Latn-CS"/>
              <a:t>Second level</a:t>
            </a:r>
          </a:p>
          <a:p>
            <a:pPr lvl="2"/>
            <a:r>
              <a:rPr lang="en-US" altLang="sr-Latn-CS"/>
              <a:t>Third level</a:t>
            </a:r>
          </a:p>
          <a:p>
            <a:pPr lvl="3"/>
            <a:r>
              <a:rPr lang="en-US" altLang="sr-Latn-CS"/>
              <a:t>Fourth level</a:t>
            </a:r>
          </a:p>
          <a:p>
            <a:pPr lvl="4"/>
            <a:r>
              <a:rPr lang="en-US" altLang="sr-Latn-CS"/>
              <a:t>Fifth level</a:t>
            </a:r>
            <a:endParaRPr lang="hr-HR" altLang="sr-Latn-C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EF2AD9D9-C086-E54F-B7F0-A27634284AF8}" type="slidenum">
              <a:rPr lang="hr-HR" altLang="x-none"/>
              <a:pPr>
                <a:defRPr/>
              </a:pPr>
              <a:t>‹#›</a:t>
            </a:fld>
            <a:endParaRPr lang="hr-HR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700" b="1">
          <a:solidFill>
            <a:srgbClr val="1E2864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700" b="1">
          <a:solidFill>
            <a:srgbClr val="1E2864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700" b="1">
          <a:solidFill>
            <a:srgbClr val="1E2864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700" b="1">
          <a:solidFill>
            <a:srgbClr val="1E2864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700" b="1">
          <a:solidFill>
            <a:srgbClr val="1E2864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1E2864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1E2864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1E2864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1E2864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CS"/>
              <a:t>Click to edit Master title style</a:t>
            </a:r>
            <a:endParaRPr lang="hr-HR" altLang="sr-Latn-CS"/>
          </a:p>
        </p:txBody>
      </p:sp>
      <p:sp>
        <p:nvSpPr>
          <p:cNvPr id="1741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CS"/>
              <a:t>Click to edit Master text styles</a:t>
            </a:r>
          </a:p>
          <a:p>
            <a:pPr lvl="1"/>
            <a:r>
              <a:rPr lang="en-US" altLang="sr-Latn-CS"/>
              <a:t>Second level</a:t>
            </a:r>
          </a:p>
          <a:p>
            <a:pPr lvl="2"/>
            <a:r>
              <a:rPr lang="en-US" altLang="sr-Latn-CS"/>
              <a:t>Third level</a:t>
            </a:r>
          </a:p>
          <a:p>
            <a:pPr lvl="3"/>
            <a:r>
              <a:rPr lang="en-US" altLang="sr-Latn-CS"/>
              <a:t>Fourth level</a:t>
            </a:r>
          </a:p>
          <a:p>
            <a:pPr lvl="4"/>
            <a:r>
              <a:rPr lang="en-US" altLang="sr-Latn-CS"/>
              <a:t>Fifth level</a:t>
            </a:r>
            <a:endParaRPr lang="hr-HR" alt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Arial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42AC09CB-9BCA-D14E-A72E-622279BF9C91}" type="datetimeFigureOut">
              <a:rPr lang="x-none" altLang="x-none"/>
              <a:pPr>
                <a:defRPr/>
              </a:pPr>
              <a:t>30/04/2021</a:t>
            </a:fld>
            <a:endParaRPr lang="hr-H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Arial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E7510F1F-67E5-EC41-80BD-004D4DA44763}" type="slidenum">
              <a:rPr lang="hr-HR" altLang="x-none"/>
              <a:pPr>
                <a:defRPr/>
              </a:pPr>
              <a:t>‹#›</a:t>
            </a:fld>
            <a:endParaRPr lang="hr-HR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CS"/>
              <a:t>Click to edit Master title style</a:t>
            </a:r>
            <a:endParaRPr lang="hr-HR" altLang="sr-Latn-CS"/>
          </a:p>
        </p:txBody>
      </p:sp>
      <p:sp>
        <p:nvSpPr>
          <p:cNvPr id="296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CS"/>
              <a:t>Click to edit Master text styles</a:t>
            </a:r>
          </a:p>
          <a:p>
            <a:pPr lvl="1"/>
            <a:r>
              <a:rPr lang="en-US" altLang="sr-Latn-CS"/>
              <a:t>Second level</a:t>
            </a:r>
          </a:p>
          <a:p>
            <a:pPr lvl="2"/>
            <a:r>
              <a:rPr lang="en-US" altLang="sr-Latn-CS"/>
              <a:t>Third level</a:t>
            </a:r>
          </a:p>
          <a:p>
            <a:pPr lvl="3"/>
            <a:r>
              <a:rPr lang="en-US" altLang="sr-Latn-CS"/>
              <a:t>Fourth level</a:t>
            </a:r>
          </a:p>
          <a:p>
            <a:pPr lvl="4"/>
            <a:r>
              <a:rPr lang="en-US" altLang="sr-Latn-CS"/>
              <a:t>Fifth level</a:t>
            </a:r>
            <a:endParaRPr lang="hr-HR" alt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Arial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669F893C-7E4F-B449-A23B-C3E340403D63}" type="datetimeFigureOut">
              <a:rPr lang="x-none" altLang="x-none"/>
              <a:pPr>
                <a:defRPr/>
              </a:pPr>
              <a:t>30/04/2021</a:t>
            </a:fld>
            <a:endParaRPr lang="hr-H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Arial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0C27A56E-0BA3-E143-9B87-4E81454D24C9}" type="slidenum">
              <a:rPr lang="hr-HR" altLang="x-none"/>
              <a:pPr>
                <a:defRPr/>
              </a:pPr>
              <a:t>‹#›</a:t>
            </a:fld>
            <a:endParaRPr lang="hr-HR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3" Type="http://schemas.openxmlformats.org/officeDocument/2006/relationships/image" Target="../media/image9.jpeg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 txBox="1">
            <a:spLocks noChangeArrowheads="1"/>
          </p:cNvSpPr>
          <p:nvPr/>
        </p:nvSpPr>
        <p:spPr bwMode="auto">
          <a:xfrm>
            <a:off x="755575" y="2204865"/>
            <a:ext cx="7597499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altLang="sr-Latn-CS" sz="2800" b="1" i="1" u="none" strike="noStrike" kern="1200" cap="none" spc="0" normalizeH="0" baseline="0" noProof="0" dirty="0">
              <a:ln>
                <a:noFill/>
              </a:ln>
              <a:solidFill>
                <a:srgbClr val="1E2864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62941" y="2492895"/>
            <a:ext cx="8099973" cy="112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r-HR" altLang="sr-Latn-CS" sz="4400" b="1" dirty="0">
                <a:solidFill>
                  <a:srgbClr val="1E2864"/>
                </a:solidFill>
                <a:latin typeface="Arial"/>
                <a:cs typeface="Arial"/>
              </a:rPr>
              <a:t>Odličan početak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r-HR" altLang="sr-Latn-CS" sz="4400" b="1" dirty="0">
                <a:solidFill>
                  <a:srgbClr val="1E2864"/>
                </a:solidFill>
                <a:latin typeface="Arial"/>
                <a:cs typeface="Arial"/>
              </a:rPr>
              <a:t>2021. godine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CS" sz="3200" b="0" i="0" u="none" strike="noStrike" kern="1200" cap="none" spc="0" normalizeH="0" baseline="0" noProof="0" dirty="0">
                <a:ln>
                  <a:noFill/>
                </a:ln>
                <a:solidFill>
                  <a:srgbClr val="1E2864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723B4B6C-4C03-4127-A6AE-210044D89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4537507"/>
            <a:ext cx="1998447" cy="1338972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1E3613F9-A57B-4EFD-9F8D-8BC8BA424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2928" y="4537616"/>
            <a:ext cx="1993118" cy="133965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C96FC789-869A-4717-8EFD-E949708CB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3285" y="4537616"/>
            <a:ext cx="1993118" cy="133965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EEC4F36-DC7B-4B46-A61D-C99647E0E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2570" y="4537616"/>
            <a:ext cx="1993118" cy="1338867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D6C749AB-A039-448B-87B1-8EEA8BDBAD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752" y="3585354"/>
            <a:ext cx="8249936" cy="648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r-HR" altLang="sr-Latn-CS" b="1" dirty="0">
                <a:solidFill>
                  <a:srgbClr val="1E2864"/>
                </a:solidFill>
                <a:latin typeface="Arial"/>
                <a:cs typeface="Arial"/>
              </a:rPr>
              <a:t>IR, IQ 2021. prezentacija rezultata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CS" b="1" i="0" u="none" strike="noStrike" kern="1200" cap="none" spc="0" normalizeH="0" baseline="0" noProof="0" dirty="0">
                <a:ln>
                  <a:noFill/>
                </a:ln>
                <a:solidFill>
                  <a:srgbClr val="1E2864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29.travnja 2021.</a:t>
            </a:r>
            <a:endParaRPr kumimoji="0" lang="hr-HR" altLang="sr-Latn-CS" b="0" i="0" u="none" strike="noStrike" kern="1200" cap="none" spc="0" normalizeH="0" baseline="0" noProof="0" dirty="0">
              <a:ln>
                <a:noFill/>
              </a:ln>
              <a:solidFill>
                <a:srgbClr val="1E2864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2375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4B20E2A0-0092-4AD0-8A6E-DF98063B4854}"/>
              </a:ext>
            </a:extLst>
          </p:cNvPr>
          <p:cNvSpPr txBox="1">
            <a:spLocks/>
          </p:cNvSpPr>
          <p:nvPr/>
        </p:nvSpPr>
        <p:spPr bwMode="auto">
          <a:xfrm>
            <a:off x="468312" y="404813"/>
            <a:ext cx="856818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2864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2864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2864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2864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2864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E2864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E2864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E2864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E2864"/>
                </a:solidFill>
                <a:latin typeface="Arial" charset="0"/>
              </a:defRPr>
            </a:lvl9pPr>
          </a:lstStyle>
          <a:p>
            <a:r>
              <a:rPr lang="hr-HR" sz="3200" b="0" dirty="0"/>
              <a:t>Prihodi od prodaje po proizvodnom programu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17491CF-27CB-4C8B-A8F1-A3AA8F5A209D}"/>
              </a:ext>
            </a:extLst>
          </p:cNvPr>
          <p:cNvSpPr/>
          <p:nvPr/>
        </p:nvSpPr>
        <p:spPr>
          <a:xfrm>
            <a:off x="4669688" y="2074830"/>
            <a:ext cx="1534859" cy="225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r-HR" sz="9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2E603A-9E7A-45F8-8C7B-833DE02FEF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9688" y="1772816"/>
            <a:ext cx="4038600" cy="2333625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52D9F27F-1C11-41A0-BC2F-B1B8F644B270}"/>
              </a:ext>
            </a:extLst>
          </p:cNvPr>
          <p:cNvSpPr/>
          <p:nvPr/>
        </p:nvSpPr>
        <p:spPr>
          <a:xfrm>
            <a:off x="7601021" y="2253508"/>
            <a:ext cx="635741" cy="23840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612C1C9-4D71-47F7-B200-49BF498BD3D2}"/>
              </a:ext>
            </a:extLst>
          </p:cNvPr>
          <p:cNvSpPr/>
          <p:nvPr/>
        </p:nvSpPr>
        <p:spPr>
          <a:xfrm>
            <a:off x="7649521" y="3365358"/>
            <a:ext cx="635741" cy="23840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470F7481-F034-4058-837A-CBE52C25BF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542177"/>
              </p:ext>
            </p:extLst>
          </p:nvPr>
        </p:nvGraphicFramePr>
        <p:xfrm>
          <a:off x="162427" y="1994521"/>
          <a:ext cx="4572000" cy="2609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9F431C25-56C2-474C-9B9E-59324AE72F63}"/>
              </a:ext>
            </a:extLst>
          </p:cNvPr>
          <p:cNvSpPr txBox="1"/>
          <p:nvPr/>
        </p:nvSpPr>
        <p:spPr>
          <a:xfrm>
            <a:off x="609393" y="5103233"/>
            <a:ext cx="77776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b="1" dirty="0"/>
              <a:t>Napomena</a:t>
            </a:r>
            <a:r>
              <a:rPr lang="hr-HR" sz="1000" dirty="0"/>
              <a:t>: u tijeku je izrada Integralne strategije Grupe KONČAR 2020+, kojom će između ostalog biti definirani segmenti poslovanja</a:t>
            </a:r>
          </a:p>
          <a:p>
            <a:r>
              <a:rPr lang="hr-HR" sz="1000" dirty="0"/>
              <a:t>* U Grupi ostalo društva koja prema svojoj djelatnosti nisu svrstana uz specificirane Grupe proizvoda i usluga</a:t>
            </a:r>
          </a:p>
          <a:p>
            <a:endParaRPr lang="hr-HR" sz="1000" dirty="0"/>
          </a:p>
        </p:txBody>
      </p:sp>
    </p:spTree>
    <p:extLst>
      <p:ext uri="{BB962C8B-B14F-4D97-AF65-F5344CB8AC3E}">
        <p14:creationId xmlns:p14="http://schemas.microsoft.com/office/powerpoint/2010/main" val="3990800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5EB52C7-ADC8-5C4B-9B82-66B9B06A8F4D}"/>
              </a:ext>
            </a:extLst>
          </p:cNvPr>
          <p:cNvSpPr txBox="1"/>
          <p:nvPr/>
        </p:nvSpPr>
        <p:spPr>
          <a:xfrm>
            <a:off x="622067" y="5092594"/>
            <a:ext cx="77776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b="1" dirty="0"/>
              <a:t>Napomena</a:t>
            </a:r>
            <a:r>
              <a:rPr lang="hr-HR" sz="1000" dirty="0"/>
              <a:t>: u tijeku je izrada Integralne strategije Grupe KONČAR, kojom će između ostalog biti definirani segmenti poslovanja</a:t>
            </a:r>
          </a:p>
          <a:p>
            <a:r>
              <a:rPr lang="hr-HR" sz="1000" dirty="0"/>
              <a:t>* U Grupi ostalo društva koja prema svojoj djelatnosti nisu svrstana uz specificirane Grupe proizvoda i usluga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26498B-350B-4E8A-936F-0891B59CE910}"/>
              </a:ext>
            </a:extLst>
          </p:cNvPr>
          <p:cNvSpPr txBox="1"/>
          <p:nvPr/>
        </p:nvSpPr>
        <p:spPr>
          <a:xfrm>
            <a:off x="4855044" y="3676323"/>
            <a:ext cx="195438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900" i="1" dirty="0"/>
              <a:t>Napomena: nekonsolidirani podaci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B20E2A0-0092-4AD0-8A6E-DF98063B4854}"/>
              </a:ext>
            </a:extLst>
          </p:cNvPr>
          <p:cNvSpPr txBox="1">
            <a:spLocks/>
          </p:cNvSpPr>
          <p:nvPr/>
        </p:nvSpPr>
        <p:spPr bwMode="auto">
          <a:xfrm>
            <a:off x="468313" y="404813"/>
            <a:ext cx="808513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2864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2864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2864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2864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2864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E2864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E2864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E2864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E2864"/>
                </a:solidFill>
                <a:latin typeface="Arial" charset="0"/>
              </a:defRPr>
            </a:lvl9pPr>
          </a:lstStyle>
          <a:p>
            <a:r>
              <a:rPr lang="hr-HR" sz="3200" b="0" dirty="0"/>
              <a:t>EBITDA prema proizvodnom programu </a:t>
            </a:r>
            <a:endParaRPr lang="hr-HR" sz="3200" b="0" kern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56B65C-BD25-4972-8D29-DB2EE8ADC95A}"/>
              </a:ext>
            </a:extLst>
          </p:cNvPr>
          <p:cNvSpPr/>
          <p:nvPr/>
        </p:nvSpPr>
        <p:spPr>
          <a:xfrm>
            <a:off x="5140499" y="2029284"/>
            <a:ext cx="1534859" cy="103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r-HR" sz="900" dirty="0">
              <a:solidFill>
                <a:schemeClr val="tx1"/>
              </a:solidFill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638E8A7D-8A55-402B-88B3-BF70219732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1705060"/>
              </p:ext>
            </p:extLst>
          </p:nvPr>
        </p:nvGraphicFramePr>
        <p:xfrm>
          <a:off x="216893" y="1765406"/>
          <a:ext cx="4355107" cy="2697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0B09D03F-C24C-4B10-B51A-D562F02010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5522" y="1822808"/>
            <a:ext cx="3959672" cy="185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179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erson&#10;&#10;Description automatically generated">
            <a:extLst>
              <a:ext uri="{FF2B5EF4-FFF2-40B4-BE49-F238E27FC236}">
                <a16:creationId xmlns:a16="http://schemas.microsoft.com/office/drawing/2014/main" id="{8CC3C4D0-930A-3846-AE69-4D65D8B851E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2ED1C4E-A8CD-9F43-879D-0F40EE0D331E}"/>
              </a:ext>
            </a:extLst>
          </p:cNvPr>
          <p:cNvSpPr/>
          <p:nvPr/>
        </p:nvSpPr>
        <p:spPr>
          <a:xfrm>
            <a:off x="3419872" y="981075"/>
            <a:ext cx="5832648" cy="936104"/>
          </a:xfrm>
          <a:prstGeom prst="rect">
            <a:avLst/>
          </a:prstGeom>
          <a:solidFill>
            <a:srgbClr val="1E2864">
              <a:alpha val="90000"/>
            </a:srgbClr>
          </a:solidFill>
          <a:ln w="6350">
            <a:solidFill>
              <a:srgbClr val="AAAAAA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400" b="1" dirty="0">
                <a:solidFill>
                  <a:schemeClr val="bg1"/>
                </a:solidFill>
              </a:rPr>
              <a:t>3  Tržišta</a:t>
            </a:r>
          </a:p>
        </p:txBody>
      </p:sp>
    </p:spTree>
    <p:extLst>
      <p:ext uri="{BB962C8B-B14F-4D97-AF65-F5344CB8AC3E}">
        <p14:creationId xmlns:p14="http://schemas.microsoft.com/office/powerpoint/2010/main" val="2947753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1B03AD11-A024-4AF0-9127-523B3D95BFB5}"/>
              </a:ext>
            </a:extLst>
          </p:cNvPr>
          <p:cNvSpPr txBox="1"/>
          <p:nvPr/>
        </p:nvSpPr>
        <p:spPr>
          <a:xfrm>
            <a:off x="468313" y="4768556"/>
            <a:ext cx="541847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00" dirty="0"/>
              <a:t>Izvoz ostvaren u iznosu 460 milijuna kuna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00" dirty="0"/>
              <a:t>Rast 20,5% u odnosu na I kvartal 2020.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00" dirty="0"/>
              <a:t>Udio izvoza u ukupnim prihodima od prodaje 67%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00" dirty="0"/>
              <a:t>Utjecaj pandemije </a:t>
            </a:r>
            <a:r>
              <a:rPr lang="hr-HR" sz="1400" dirty="0" err="1"/>
              <a:t>koronavirusa</a:t>
            </a:r>
            <a:r>
              <a:rPr lang="hr-HR" sz="1400" dirty="0"/>
              <a:t> manji prihodi na svim tržištima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00" dirty="0"/>
              <a:t>Snažan rast EU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B20E2A0-0092-4AD0-8A6E-DF98063B4854}"/>
              </a:ext>
            </a:extLst>
          </p:cNvPr>
          <p:cNvSpPr txBox="1">
            <a:spLocks/>
          </p:cNvSpPr>
          <p:nvPr/>
        </p:nvSpPr>
        <p:spPr bwMode="auto">
          <a:xfrm>
            <a:off x="468313" y="404813"/>
            <a:ext cx="8496174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2864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2864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2864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2864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2864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E2864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E2864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E2864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E2864"/>
                </a:solidFill>
                <a:latin typeface="Arial" charset="0"/>
              </a:defRPr>
            </a:lvl9pPr>
          </a:lstStyle>
          <a:p>
            <a:r>
              <a:rPr lang="hr-HR" sz="3200" b="0" dirty="0"/>
              <a:t>Prihodi od prodaje u izvozu </a:t>
            </a:r>
            <a:endParaRPr lang="hr-HR" sz="3200" b="0" kern="0" dirty="0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684C044B-81FB-429A-B1F0-505139BF5A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223518"/>
              </p:ext>
            </p:extLst>
          </p:nvPr>
        </p:nvGraphicFramePr>
        <p:xfrm>
          <a:off x="860049" y="1412776"/>
          <a:ext cx="7168335" cy="334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120DF53-B18C-4CD6-89A3-7A534F705FAE}"/>
              </a:ext>
            </a:extLst>
          </p:cNvPr>
          <p:cNvSpPr txBox="1"/>
          <p:nvPr/>
        </p:nvSpPr>
        <p:spPr>
          <a:xfrm>
            <a:off x="1763688" y="1402970"/>
            <a:ext cx="1008112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1200" dirty="0"/>
              <a:t>+63,3%</a:t>
            </a:r>
            <a:endParaRPr lang="hr-HR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83976E-4451-4153-A6DE-5CC80A07DF9D}"/>
              </a:ext>
            </a:extLst>
          </p:cNvPr>
          <p:cNvSpPr txBox="1"/>
          <p:nvPr/>
        </p:nvSpPr>
        <p:spPr>
          <a:xfrm>
            <a:off x="3059832" y="3092351"/>
            <a:ext cx="1008112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1200" dirty="0"/>
              <a:t>-25,0%</a:t>
            </a:r>
            <a:endParaRPr lang="hr-HR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DAC549-61F6-4336-BB5E-6DDE2A1DD839}"/>
              </a:ext>
            </a:extLst>
          </p:cNvPr>
          <p:cNvSpPr txBox="1"/>
          <p:nvPr/>
        </p:nvSpPr>
        <p:spPr>
          <a:xfrm>
            <a:off x="4268481" y="3323449"/>
            <a:ext cx="945041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1200" dirty="0"/>
              <a:t>-41,5%</a:t>
            </a:r>
            <a:endParaRPr lang="hr-HR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E6E730-0009-48FD-8CCC-B77CEE682C07}"/>
              </a:ext>
            </a:extLst>
          </p:cNvPr>
          <p:cNvSpPr txBox="1"/>
          <p:nvPr/>
        </p:nvSpPr>
        <p:spPr>
          <a:xfrm>
            <a:off x="5580112" y="3459408"/>
            <a:ext cx="899970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1200" dirty="0"/>
              <a:t>-47,5%</a:t>
            </a:r>
            <a:endParaRPr lang="hr-HR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834A795-5979-487E-BD0F-D2D3BA2BF7DC}"/>
              </a:ext>
            </a:extLst>
          </p:cNvPr>
          <p:cNvSpPr txBox="1"/>
          <p:nvPr/>
        </p:nvSpPr>
        <p:spPr>
          <a:xfrm>
            <a:off x="6846672" y="3577802"/>
            <a:ext cx="899970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1200" dirty="0"/>
              <a:t>-52,4%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516187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Table 3">
            <a:extLst>
              <a:ext uri="{FF2B5EF4-FFF2-40B4-BE49-F238E27FC236}">
                <a16:creationId xmlns:a16="http://schemas.microsoft.com/office/drawing/2014/main" id="{5B02F9F8-B341-C047-A7FF-2ED5D00CE9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4190302"/>
              </p:ext>
            </p:extLst>
          </p:nvPr>
        </p:nvGraphicFramePr>
        <p:xfrm>
          <a:off x="3059832" y="4639635"/>
          <a:ext cx="2915198" cy="920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1336770101"/>
                    </a:ext>
                  </a:extLst>
                </a:gridCol>
                <a:gridCol w="899725">
                  <a:extLst>
                    <a:ext uri="{9D8B030D-6E8A-4147-A177-3AD203B41FA5}">
                      <a16:colId xmlns:a16="http://schemas.microsoft.com/office/drawing/2014/main" val="3962305974"/>
                    </a:ext>
                  </a:extLst>
                </a:gridCol>
                <a:gridCol w="575313">
                  <a:extLst>
                    <a:ext uri="{9D8B030D-6E8A-4147-A177-3AD203B41FA5}">
                      <a16:colId xmlns:a16="http://schemas.microsoft.com/office/drawing/2014/main" val="214963821"/>
                    </a:ext>
                  </a:extLst>
                </a:gridCol>
              </a:tblGrid>
              <a:tr h="230041">
                <a:tc gridSpan="2">
                  <a:txBody>
                    <a:bodyPr/>
                    <a:lstStyle/>
                    <a:p>
                      <a:r>
                        <a:rPr lang="hr-HR" sz="1000" b="1" dirty="0"/>
                        <a:t>Zemlje okruženja </a:t>
                      </a:r>
                      <a:endParaRPr lang="x-none" sz="1000" dirty="0"/>
                    </a:p>
                  </a:txBody>
                  <a:tcPr marL="56723" marR="56723" marT="28361" marB="283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x-none" sz="1000" dirty="0"/>
                    </a:p>
                  </a:txBody>
                  <a:tcPr marL="56723" marR="56723" marT="28361" marB="283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000" b="1" dirty="0"/>
                        <a:t>-52,4%</a:t>
                      </a:r>
                    </a:p>
                  </a:txBody>
                  <a:tcPr marL="56723" marR="56723" marT="28361" marB="283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8435693"/>
                  </a:ext>
                </a:extLst>
              </a:tr>
              <a:tr h="230041">
                <a:tc>
                  <a:txBody>
                    <a:bodyPr/>
                    <a:lstStyle/>
                    <a:p>
                      <a:r>
                        <a:rPr lang="hr-HR" sz="1000" dirty="0"/>
                        <a:t>Srbija</a:t>
                      </a:r>
                      <a:endParaRPr lang="x-none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56723" marR="56723" marT="28361" marB="283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000" dirty="0"/>
                        <a:t>3</a:t>
                      </a:r>
                      <a:endParaRPr lang="x-none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56723" marR="56723" marT="28361" marB="283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000" dirty="0"/>
                        <a:t>-4%</a:t>
                      </a:r>
                    </a:p>
                  </a:txBody>
                  <a:tcPr marL="56723" marR="56723" marT="28361" marB="283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0920989"/>
                  </a:ext>
                </a:extLst>
              </a:tr>
              <a:tr h="230041">
                <a:tc>
                  <a:txBody>
                    <a:bodyPr/>
                    <a:lstStyle/>
                    <a:p>
                      <a:r>
                        <a:rPr lang="hr-HR" sz="1000" dirty="0"/>
                        <a:t>BiH </a:t>
                      </a:r>
                      <a:endParaRPr lang="x-none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56723" marR="56723" marT="28361" marB="283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000" dirty="0"/>
                        <a:t>2</a:t>
                      </a:r>
                      <a:endParaRPr lang="x-none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56723" marR="56723" marT="28361" marB="283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000" dirty="0"/>
                        <a:t>-53% </a:t>
                      </a:r>
                      <a:endParaRPr lang="hr-HR" sz="1000" dirty="0">
                        <a:solidFill>
                          <a:schemeClr val="tx1"/>
                        </a:solidFill>
                      </a:endParaRPr>
                    </a:p>
                  </a:txBody>
                  <a:tcPr marL="56723" marR="56723" marT="28361" marB="283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5736365"/>
                  </a:ext>
                </a:extLst>
              </a:tr>
              <a:tr h="230041">
                <a:tc>
                  <a:txBody>
                    <a:bodyPr/>
                    <a:lstStyle/>
                    <a:p>
                      <a:r>
                        <a:rPr lang="hr-HR" sz="1000" dirty="0"/>
                        <a:t>Sjeverna Makedonija</a:t>
                      </a:r>
                      <a:endParaRPr lang="x-none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56723" marR="56723" marT="28361" marB="283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000" dirty="0"/>
                        <a:t>1</a:t>
                      </a:r>
                      <a:endParaRPr lang="x-none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56723" marR="56723" marT="28361" marB="283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000" dirty="0"/>
                        <a:t>n/p</a:t>
                      </a:r>
                      <a:endParaRPr lang="hr-HR" sz="1000" dirty="0">
                        <a:solidFill>
                          <a:schemeClr val="tx1"/>
                        </a:solidFill>
                      </a:endParaRPr>
                    </a:p>
                  </a:txBody>
                  <a:tcPr marL="56723" marR="56723" marT="28361" marB="283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3230674"/>
                  </a:ext>
                </a:extLst>
              </a:tr>
            </a:tbl>
          </a:graphicData>
        </a:graphic>
      </p:graphicFrame>
      <p:graphicFrame>
        <p:nvGraphicFramePr>
          <p:cNvPr id="26" name="Table 3">
            <a:extLst>
              <a:ext uri="{FF2B5EF4-FFF2-40B4-BE49-F238E27FC236}">
                <a16:creationId xmlns:a16="http://schemas.microsoft.com/office/drawing/2014/main" id="{E5CC92B0-696D-DC43-BC67-91E66DCE43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6254322"/>
              </p:ext>
            </p:extLst>
          </p:nvPr>
        </p:nvGraphicFramePr>
        <p:xfrm>
          <a:off x="560673" y="2941058"/>
          <a:ext cx="2915198" cy="920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7210">
                  <a:extLst>
                    <a:ext uri="{9D8B030D-6E8A-4147-A177-3AD203B41FA5}">
                      <a16:colId xmlns:a16="http://schemas.microsoft.com/office/drawing/2014/main" val="1336770101"/>
                    </a:ext>
                  </a:extLst>
                </a:gridCol>
                <a:gridCol w="832675">
                  <a:extLst>
                    <a:ext uri="{9D8B030D-6E8A-4147-A177-3AD203B41FA5}">
                      <a16:colId xmlns:a16="http://schemas.microsoft.com/office/drawing/2014/main" val="3962305974"/>
                    </a:ext>
                  </a:extLst>
                </a:gridCol>
                <a:gridCol w="575313">
                  <a:extLst>
                    <a:ext uri="{9D8B030D-6E8A-4147-A177-3AD203B41FA5}">
                      <a16:colId xmlns:a16="http://schemas.microsoft.com/office/drawing/2014/main" val="214963821"/>
                    </a:ext>
                  </a:extLst>
                </a:gridCol>
              </a:tblGrid>
              <a:tr h="230041">
                <a:tc gridSpan="2">
                  <a:txBody>
                    <a:bodyPr/>
                    <a:lstStyle/>
                    <a:p>
                      <a:r>
                        <a:rPr lang="hr-HR" sz="1000" b="1" dirty="0"/>
                        <a:t>Američki kontinent i Australija </a:t>
                      </a:r>
                      <a:endParaRPr lang="x-none" sz="1000" dirty="0"/>
                    </a:p>
                  </a:txBody>
                  <a:tcPr marL="56723" marR="56723" marT="28361" marB="283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x-none" sz="1000" dirty="0"/>
                    </a:p>
                  </a:txBody>
                  <a:tcPr marL="56723" marR="56723" marT="28361" marB="28361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hr-HR" sz="1000" b="1" dirty="0"/>
                        <a:t>-41,5 %</a:t>
                      </a:r>
                    </a:p>
                  </a:txBody>
                  <a:tcPr marL="56723" marR="56723" marT="28361" marB="283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8435693"/>
                  </a:ext>
                </a:extLst>
              </a:tr>
              <a:tr h="230041">
                <a:tc>
                  <a:txBody>
                    <a:bodyPr/>
                    <a:lstStyle/>
                    <a:p>
                      <a:r>
                        <a:rPr lang="hr-HR" sz="1000" dirty="0"/>
                        <a:t>SAD </a:t>
                      </a:r>
                      <a:endParaRPr lang="x-none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56723" marR="56723" marT="28361" marB="283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000" dirty="0"/>
                        <a:t>7</a:t>
                      </a:r>
                      <a:endParaRPr lang="x-none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56723" marR="56723" marT="28361" marB="283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000" dirty="0"/>
                        <a:t>-70%</a:t>
                      </a:r>
                    </a:p>
                  </a:txBody>
                  <a:tcPr marL="56723" marR="56723" marT="28361" marB="283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0920989"/>
                  </a:ext>
                </a:extLst>
              </a:tr>
              <a:tr h="230041">
                <a:tc>
                  <a:txBody>
                    <a:bodyPr/>
                    <a:lstStyle/>
                    <a:p>
                      <a:r>
                        <a:rPr lang="hr-HR" sz="1000" dirty="0"/>
                        <a:t>Australija</a:t>
                      </a:r>
                      <a:endParaRPr lang="x-none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56723" marR="56723" marT="28361" marB="283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000" b="0" dirty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x-none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56723" marR="56723" marT="28361" marB="283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000" dirty="0">
                          <a:solidFill>
                            <a:schemeClr val="tx1"/>
                          </a:solidFill>
                        </a:rPr>
                        <a:t>+130%</a:t>
                      </a:r>
                    </a:p>
                  </a:txBody>
                  <a:tcPr marL="56723" marR="56723" marT="28361" marB="283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5736365"/>
                  </a:ext>
                </a:extLst>
              </a:tr>
              <a:tr h="230041">
                <a:tc>
                  <a:txBody>
                    <a:bodyPr/>
                    <a:lstStyle/>
                    <a:p>
                      <a:r>
                        <a:rPr lang="hr-HR" sz="1000" dirty="0"/>
                        <a:t>Kanada</a:t>
                      </a:r>
                      <a:endParaRPr lang="x-none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56723" marR="56723" marT="28361" marB="283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000" dirty="0"/>
                        <a:t>7</a:t>
                      </a:r>
                      <a:endParaRPr lang="x-none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56723" marR="56723" marT="28361" marB="283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000" dirty="0"/>
                        <a:t>+2% </a:t>
                      </a:r>
                      <a:endParaRPr lang="hr-HR" sz="1000" dirty="0">
                        <a:solidFill>
                          <a:schemeClr val="tx1"/>
                        </a:solidFill>
                      </a:endParaRPr>
                    </a:p>
                  </a:txBody>
                  <a:tcPr marL="56723" marR="56723" marT="28361" marB="283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3230674"/>
                  </a:ext>
                </a:extLst>
              </a:tr>
            </a:tbl>
          </a:graphicData>
        </a:graphic>
      </p:graphicFrame>
      <p:graphicFrame>
        <p:nvGraphicFramePr>
          <p:cNvPr id="27" name="Table 3">
            <a:extLst>
              <a:ext uri="{FF2B5EF4-FFF2-40B4-BE49-F238E27FC236}">
                <a16:creationId xmlns:a16="http://schemas.microsoft.com/office/drawing/2014/main" id="{0C466500-72D8-C643-B1FC-C931E3612F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891239"/>
              </p:ext>
            </p:extLst>
          </p:nvPr>
        </p:nvGraphicFramePr>
        <p:xfrm>
          <a:off x="5685926" y="2968918"/>
          <a:ext cx="2915198" cy="920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8921">
                  <a:extLst>
                    <a:ext uri="{9D8B030D-6E8A-4147-A177-3AD203B41FA5}">
                      <a16:colId xmlns:a16="http://schemas.microsoft.com/office/drawing/2014/main" val="1336770101"/>
                    </a:ext>
                  </a:extLst>
                </a:gridCol>
                <a:gridCol w="1080964">
                  <a:extLst>
                    <a:ext uri="{9D8B030D-6E8A-4147-A177-3AD203B41FA5}">
                      <a16:colId xmlns:a16="http://schemas.microsoft.com/office/drawing/2014/main" val="3962305974"/>
                    </a:ext>
                  </a:extLst>
                </a:gridCol>
                <a:gridCol w="575313">
                  <a:extLst>
                    <a:ext uri="{9D8B030D-6E8A-4147-A177-3AD203B41FA5}">
                      <a16:colId xmlns:a16="http://schemas.microsoft.com/office/drawing/2014/main" val="214963821"/>
                    </a:ext>
                  </a:extLst>
                </a:gridCol>
              </a:tblGrid>
              <a:tr h="230041">
                <a:tc gridSpan="2">
                  <a:txBody>
                    <a:bodyPr/>
                    <a:lstStyle/>
                    <a:p>
                      <a:r>
                        <a:rPr lang="hr-HR" sz="1000" b="1" dirty="0"/>
                        <a:t>Azija i Afrika</a:t>
                      </a:r>
                      <a:endParaRPr lang="x-none" sz="1000" dirty="0"/>
                    </a:p>
                  </a:txBody>
                  <a:tcPr marL="56723" marR="56723" marT="28361" marB="283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x-none" sz="1000" dirty="0"/>
                    </a:p>
                  </a:txBody>
                  <a:tcPr marL="56723" marR="56723" marT="28361" marB="28361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hr-HR" sz="1000" b="1" dirty="0"/>
                        <a:t>-25%</a:t>
                      </a:r>
                    </a:p>
                  </a:txBody>
                  <a:tcPr marL="56723" marR="56723" marT="28361" marB="283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8435693"/>
                  </a:ext>
                </a:extLst>
              </a:tr>
              <a:tr h="230041">
                <a:tc>
                  <a:txBody>
                    <a:bodyPr/>
                    <a:lstStyle/>
                    <a:p>
                      <a:r>
                        <a:rPr lang="hr-HR" sz="1000" dirty="0"/>
                        <a:t>UAE </a:t>
                      </a:r>
                      <a:endParaRPr lang="x-none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56723" marR="56723" marT="28361" marB="283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000" dirty="0"/>
                        <a:t>29</a:t>
                      </a:r>
                      <a:endParaRPr lang="x-none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56723" marR="56723" marT="28361" marB="283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000" dirty="0">
                          <a:solidFill>
                            <a:schemeClr val="tx1"/>
                          </a:solidFill>
                        </a:rPr>
                        <a:t>n/p</a:t>
                      </a:r>
                    </a:p>
                  </a:txBody>
                  <a:tcPr marL="56723" marR="56723" marT="28361" marB="283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0920989"/>
                  </a:ext>
                </a:extLst>
              </a:tr>
              <a:tr h="230041">
                <a:tc>
                  <a:txBody>
                    <a:bodyPr/>
                    <a:lstStyle/>
                    <a:p>
                      <a:r>
                        <a:rPr lang="hr-HR" sz="1000" b="0" dirty="0">
                          <a:solidFill>
                            <a:schemeClr val="tx1"/>
                          </a:solidFill>
                        </a:rPr>
                        <a:t>Malezija</a:t>
                      </a:r>
                      <a:endParaRPr lang="x-none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56723" marR="56723" marT="28361" marB="283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000" dirty="0"/>
                        <a:t>9</a:t>
                      </a:r>
                      <a:endParaRPr lang="x-none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56723" marR="56723" marT="28361" marB="283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000" dirty="0">
                          <a:solidFill>
                            <a:schemeClr val="tx1"/>
                          </a:solidFill>
                        </a:rPr>
                        <a:t>n/p</a:t>
                      </a:r>
                    </a:p>
                  </a:txBody>
                  <a:tcPr marL="56723" marR="56723" marT="28361" marB="283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5736365"/>
                  </a:ext>
                </a:extLst>
              </a:tr>
              <a:tr h="230041">
                <a:tc>
                  <a:txBody>
                    <a:bodyPr/>
                    <a:lstStyle/>
                    <a:p>
                      <a:r>
                        <a:rPr lang="hr-HR" sz="1000" dirty="0"/>
                        <a:t>Filipini</a:t>
                      </a:r>
                      <a:endParaRPr lang="x-none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56723" marR="56723" marT="28361" marB="283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000" dirty="0"/>
                        <a:t>9</a:t>
                      </a:r>
                      <a:endParaRPr lang="x-none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56723" marR="56723" marT="28361" marB="283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000" dirty="0"/>
                        <a:t>-19%</a:t>
                      </a:r>
                      <a:endParaRPr lang="hr-HR" sz="1000" dirty="0">
                        <a:solidFill>
                          <a:schemeClr val="tx1"/>
                        </a:solidFill>
                      </a:endParaRPr>
                    </a:p>
                  </a:txBody>
                  <a:tcPr marL="56723" marR="56723" marT="28361" marB="283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3230674"/>
                  </a:ext>
                </a:extLst>
              </a:tr>
            </a:tbl>
          </a:graphicData>
        </a:graphic>
      </p:graphicFrame>
      <p:graphicFrame>
        <p:nvGraphicFramePr>
          <p:cNvPr id="28" name="Table 3">
            <a:extLst>
              <a:ext uri="{FF2B5EF4-FFF2-40B4-BE49-F238E27FC236}">
                <a16:creationId xmlns:a16="http://schemas.microsoft.com/office/drawing/2014/main" id="{3F7A13D6-A31C-6549-ABD1-2366E443A2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321426"/>
              </p:ext>
            </p:extLst>
          </p:nvPr>
        </p:nvGraphicFramePr>
        <p:xfrm>
          <a:off x="5004048" y="1496625"/>
          <a:ext cx="2915198" cy="920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6831">
                  <a:extLst>
                    <a:ext uri="{9D8B030D-6E8A-4147-A177-3AD203B41FA5}">
                      <a16:colId xmlns:a16="http://schemas.microsoft.com/office/drawing/2014/main" val="1336770101"/>
                    </a:ext>
                  </a:extLst>
                </a:gridCol>
                <a:gridCol w="963054">
                  <a:extLst>
                    <a:ext uri="{9D8B030D-6E8A-4147-A177-3AD203B41FA5}">
                      <a16:colId xmlns:a16="http://schemas.microsoft.com/office/drawing/2014/main" val="3962305974"/>
                    </a:ext>
                  </a:extLst>
                </a:gridCol>
                <a:gridCol w="575313">
                  <a:extLst>
                    <a:ext uri="{9D8B030D-6E8A-4147-A177-3AD203B41FA5}">
                      <a16:colId xmlns:a16="http://schemas.microsoft.com/office/drawing/2014/main" val="214963821"/>
                    </a:ext>
                  </a:extLst>
                </a:gridCol>
              </a:tblGrid>
              <a:tr h="230041">
                <a:tc gridSpan="2">
                  <a:txBody>
                    <a:bodyPr/>
                    <a:lstStyle/>
                    <a:p>
                      <a:r>
                        <a:rPr lang="hr-HR" sz="1000" b="1" dirty="0"/>
                        <a:t>Zemlje izvan EU </a:t>
                      </a:r>
                      <a:endParaRPr lang="x-none" sz="1000" dirty="0"/>
                    </a:p>
                  </a:txBody>
                  <a:tcPr marL="56723" marR="56723" marT="28361" marB="283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x-none" sz="1000" dirty="0"/>
                    </a:p>
                  </a:txBody>
                  <a:tcPr marL="56723" marR="56723" marT="28361" marB="28361"/>
                </a:tc>
                <a:tc>
                  <a:txBody>
                    <a:bodyPr/>
                    <a:lstStyle/>
                    <a:p>
                      <a:r>
                        <a:rPr lang="hr-HR" sz="1000" b="1" dirty="0"/>
                        <a:t>-47,5%</a:t>
                      </a:r>
                    </a:p>
                  </a:txBody>
                  <a:tcPr marL="56723" marR="56723" marT="28361" marB="283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8435693"/>
                  </a:ext>
                </a:extLst>
              </a:tr>
              <a:tr h="230041">
                <a:tc>
                  <a:txBody>
                    <a:bodyPr/>
                    <a:lstStyle/>
                    <a:p>
                      <a:r>
                        <a:rPr lang="hr-HR" sz="1000" dirty="0"/>
                        <a:t>Norveška</a:t>
                      </a:r>
                      <a:endParaRPr lang="x-none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56723" marR="56723" marT="28361" marB="283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000" dirty="0"/>
                        <a:t>8</a:t>
                      </a:r>
                      <a:endParaRPr lang="x-none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56723" marR="56723" marT="28361" marB="283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000" dirty="0"/>
                        <a:t>+64%</a:t>
                      </a:r>
                    </a:p>
                  </a:txBody>
                  <a:tcPr marL="56723" marR="56723" marT="28361" marB="283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0920989"/>
                  </a:ext>
                </a:extLst>
              </a:tr>
              <a:tr h="230041">
                <a:tc>
                  <a:txBody>
                    <a:bodyPr/>
                    <a:lstStyle/>
                    <a:p>
                      <a:r>
                        <a:rPr lang="hr-HR" sz="1000" b="0" dirty="0">
                          <a:solidFill>
                            <a:schemeClr val="tx1"/>
                          </a:solidFill>
                        </a:rPr>
                        <a:t>Velika Britanija</a:t>
                      </a:r>
                      <a:endParaRPr lang="x-none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56723" marR="56723" marT="28361" marB="283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000" b="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x-none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56723" marR="56723" marT="28361" marB="283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000" dirty="0"/>
                        <a:t>-80%</a:t>
                      </a:r>
                      <a:endParaRPr lang="hr-HR" sz="1000" dirty="0">
                        <a:solidFill>
                          <a:schemeClr val="tx1"/>
                        </a:solidFill>
                      </a:endParaRPr>
                    </a:p>
                  </a:txBody>
                  <a:tcPr marL="56723" marR="56723" marT="28361" marB="283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5736365"/>
                  </a:ext>
                </a:extLst>
              </a:tr>
              <a:tr h="230041">
                <a:tc>
                  <a:txBody>
                    <a:bodyPr/>
                    <a:lstStyle/>
                    <a:p>
                      <a:r>
                        <a:rPr lang="hr-HR" sz="1000" dirty="0"/>
                        <a:t>Island</a:t>
                      </a:r>
                      <a:endParaRPr lang="x-none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56723" marR="56723" marT="28361" marB="283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000" dirty="0"/>
                        <a:t>3</a:t>
                      </a:r>
                      <a:endParaRPr lang="x-none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56723" marR="56723" marT="28361" marB="283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000" dirty="0"/>
                        <a:t>+24%</a:t>
                      </a:r>
                      <a:endParaRPr lang="hr-HR" sz="1000" dirty="0">
                        <a:solidFill>
                          <a:schemeClr val="tx1"/>
                        </a:solidFill>
                      </a:endParaRPr>
                    </a:p>
                  </a:txBody>
                  <a:tcPr marL="56723" marR="56723" marT="28361" marB="283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3230674"/>
                  </a:ext>
                </a:extLst>
              </a:tr>
            </a:tbl>
          </a:graphicData>
        </a:graphic>
      </p:graphicFrame>
      <p:graphicFrame>
        <p:nvGraphicFramePr>
          <p:cNvPr id="29" name="Table 3">
            <a:extLst>
              <a:ext uri="{FF2B5EF4-FFF2-40B4-BE49-F238E27FC236}">
                <a16:creationId xmlns:a16="http://schemas.microsoft.com/office/drawing/2014/main" id="{10D708F0-9A03-534C-B593-50FAB89EAF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5050438"/>
              </p:ext>
            </p:extLst>
          </p:nvPr>
        </p:nvGraphicFramePr>
        <p:xfrm>
          <a:off x="1403648" y="1468093"/>
          <a:ext cx="2915198" cy="920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0408">
                  <a:extLst>
                    <a:ext uri="{9D8B030D-6E8A-4147-A177-3AD203B41FA5}">
                      <a16:colId xmlns:a16="http://schemas.microsoft.com/office/drawing/2014/main" val="1336770101"/>
                    </a:ext>
                  </a:extLst>
                </a:gridCol>
                <a:gridCol w="839832">
                  <a:extLst>
                    <a:ext uri="{9D8B030D-6E8A-4147-A177-3AD203B41FA5}">
                      <a16:colId xmlns:a16="http://schemas.microsoft.com/office/drawing/2014/main" val="3962305974"/>
                    </a:ext>
                  </a:extLst>
                </a:gridCol>
                <a:gridCol w="754958">
                  <a:extLst>
                    <a:ext uri="{9D8B030D-6E8A-4147-A177-3AD203B41FA5}">
                      <a16:colId xmlns:a16="http://schemas.microsoft.com/office/drawing/2014/main" val="214963821"/>
                    </a:ext>
                  </a:extLst>
                </a:gridCol>
              </a:tblGrid>
              <a:tr h="230041">
                <a:tc gridSpan="2">
                  <a:txBody>
                    <a:bodyPr/>
                    <a:lstStyle/>
                    <a:p>
                      <a:r>
                        <a:rPr lang="hr-HR" sz="1000" b="1" dirty="0"/>
                        <a:t>Europska Unija </a:t>
                      </a:r>
                      <a:endParaRPr lang="x-none" sz="1000" dirty="0"/>
                    </a:p>
                  </a:txBody>
                  <a:tcPr marL="56723" marR="56723" marT="28361" marB="283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x-none" sz="1000" dirty="0"/>
                    </a:p>
                  </a:txBody>
                  <a:tcPr marL="56723" marR="56723" marT="28361" marB="28361"/>
                </a:tc>
                <a:tc>
                  <a:txBody>
                    <a:bodyPr/>
                    <a:lstStyle/>
                    <a:p>
                      <a:r>
                        <a:rPr lang="hr-HR" sz="1000" b="1" dirty="0"/>
                        <a:t>+63,3%</a:t>
                      </a:r>
                    </a:p>
                  </a:txBody>
                  <a:tcPr marL="56723" marR="56723" marT="28361" marB="283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8435693"/>
                  </a:ext>
                </a:extLst>
              </a:tr>
              <a:tr h="230041">
                <a:tc>
                  <a:txBody>
                    <a:bodyPr/>
                    <a:lstStyle/>
                    <a:p>
                      <a:r>
                        <a:rPr lang="hr-HR" sz="1000" dirty="0"/>
                        <a:t>Njemačka</a:t>
                      </a:r>
                      <a:endParaRPr lang="x-none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56723" marR="56723" marT="28361" marB="283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000" dirty="0"/>
                        <a:t>81,2</a:t>
                      </a:r>
                      <a:endParaRPr lang="x-none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56723" marR="56723" marT="28361" marB="283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000" dirty="0"/>
                        <a:t>+94%</a:t>
                      </a:r>
                    </a:p>
                  </a:txBody>
                  <a:tcPr marL="56723" marR="56723" marT="28361" marB="283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0920989"/>
                  </a:ext>
                </a:extLst>
              </a:tr>
              <a:tr h="230041">
                <a:tc>
                  <a:txBody>
                    <a:bodyPr/>
                    <a:lstStyle/>
                    <a:p>
                      <a:r>
                        <a:rPr lang="hr-HR" sz="1000" dirty="0"/>
                        <a:t>Švedska</a:t>
                      </a:r>
                      <a:endParaRPr lang="x-none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56723" marR="56723" marT="28361" marB="283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000" dirty="0"/>
                        <a:t>62,5</a:t>
                      </a:r>
                      <a:endParaRPr lang="x-none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56723" marR="56723" marT="28361" marB="283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000" dirty="0"/>
                        <a:t>+65%</a:t>
                      </a:r>
                      <a:endParaRPr lang="hr-HR" sz="1000" dirty="0">
                        <a:solidFill>
                          <a:schemeClr val="tx1"/>
                        </a:solidFill>
                      </a:endParaRPr>
                    </a:p>
                  </a:txBody>
                  <a:tcPr marL="56723" marR="56723" marT="28361" marB="283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5736365"/>
                  </a:ext>
                </a:extLst>
              </a:tr>
              <a:tr h="230041">
                <a:tc>
                  <a:txBody>
                    <a:bodyPr/>
                    <a:lstStyle/>
                    <a:p>
                      <a:r>
                        <a:rPr lang="hr-HR" sz="1000" dirty="0"/>
                        <a:t>Austrija</a:t>
                      </a:r>
                      <a:endParaRPr lang="x-none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56723" marR="56723" marT="28361" marB="283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000" dirty="0"/>
                        <a:t>28</a:t>
                      </a:r>
                      <a:endParaRPr lang="x-none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56723" marR="56723" marT="28361" marB="283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000" dirty="0"/>
                        <a:t>-8%</a:t>
                      </a:r>
                      <a:endParaRPr lang="hr-HR" sz="1000" dirty="0">
                        <a:solidFill>
                          <a:schemeClr val="tx1"/>
                        </a:solidFill>
                      </a:endParaRPr>
                    </a:p>
                  </a:txBody>
                  <a:tcPr marL="56723" marR="56723" marT="28361" marB="283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3230674"/>
                  </a:ext>
                </a:extLst>
              </a:tr>
            </a:tbl>
          </a:graphicData>
        </a:graphic>
      </p:graphicFrame>
      <p:pic>
        <p:nvPicPr>
          <p:cNvPr id="30" name="Graphic 29" descr="Globe with solid fill">
            <a:extLst>
              <a:ext uri="{FF2B5EF4-FFF2-40B4-BE49-F238E27FC236}">
                <a16:creationId xmlns:a16="http://schemas.microsoft.com/office/drawing/2014/main" id="{20883D45-7E8E-F04E-AB13-4532088F75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15835" y="2416789"/>
            <a:ext cx="2130127" cy="21301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FB0D412-873D-48C2-9EE8-B013266E54BF}"/>
              </a:ext>
            </a:extLst>
          </p:cNvPr>
          <p:cNvSpPr txBox="1"/>
          <p:nvPr/>
        </p:nvSpPr>
        <p:spPr>
          <a:xfrm>
            <a:off x="4169690" y="1066861"/>
            <a:ext cx="9268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/>
              <a:t>u </a:t>
            </a:r>
            <a:r>
              <a:rPr lang="hr-HR" sz="1200" dirty="0" err="1"/>
              <a:t>mln</a:t>
            </a:r>
            <a:r>
              <a:rPr lang="hr-HR" sz="1200" dirty="0"/>
              <a:t> HRK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B20E2A0-0092-4AD0-8A6E-DF98063B4854}"/>
              </a:ext>
            </a:extLst>
          </p:cNvPr>
          <p:cNvSpPr txBox="1">
            <a:spLocks/>
          </p:cNvSpPr>
          <p:nvPr/>
        </p:nvSpPr>
        <p:spPr bwMode="auto">
          <a:xfrm>
            <a:off x="468313" y="404813"/>
            <a:ext cx="8496174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2864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2864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2864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2864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2864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E2864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E2864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E2864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E2864"/>
                </a:solidFill>
                <a:latin typeface="Arial" charset="0"/>
              </a:defRPr>
            </a:lvl9pPr>
          </a:lstStyle>
          <a:p>
            <a:r>
              <a:rPr lang="hr-HR" sz="3200" b="0" dirty="0"/>
              <a:t>Prihodi od prodaje u izvozu </a:t>
            </a:r>
            <a:endParaRPr lang="hr-HR" sz="3200" b="0" kern="0" dirty="0"/>
          </a:p>
        </p:txBody>
      </p:sp>
      <p:pic>
        <p:nvPicPr>
          <p:cNvPr id="13" name="Graphic 51" descr="North America with solid fill">
            <a:extLst>
              <a:ext uri="{FF2B5EF4-FFF2-40B4-BE49-F238E27FC236}">
                <a16:creationId xmlns:a16="http://schemas.microsoft.com/office/drawing/2014/main" id="{10945990-71E0-43B6-9581-608B6F1F00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77757" y="2708920"/>
            <a:ext cx="1218790" cy="13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5823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8FE1CDF-4319-4BC1-AC42-4D72F0FE93BF}"/>
              </a:ext>
            </a:extLst>
          </p:cNvPr>
          <p:cNvSpPr txBox="1"/>
          <p:nvPr/>
        </p:nvSpPr>
        <p:spPr>
          <a:xfrm>
            <a:off x="4716481" y="1721634"/>
            <a:ext cx="436337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/>
              <a:t>EU			+143,3 </a:t>
            </a:r>
            <a:r>
              <a:rPr lang="hr-HR" sz="1400" dirty="0" err="1"/>
              <a:t>mln</a:t>
            </a:r>
            <a:r>
              <a:rPr lang="hr-HR" sz="1400" dirty="0"/>
              <a:t> kn</a:t>
            </a:r>
          </a:p>
          <a:p>
            <a:endParaRPr lang="hr-HR" sz="1400" dirty="0"/>
          </a:p>
          <a:p>
            <a:endParaRPr lang="hr-HR" sz="1400" dirty="0"/>
          </a:p>
          <a:p>
            <a:r>
              <a:rPr lang="hr-HR" sz="1400" dirty="0"/>
              <a:t>Azija i Afrika 		-22,0 </a:t>
            </a:r>
            <a:r>
              <a:rPr lang="hr-HR" sz="1400" dirty="0" err="1"/>
              <a:t>mln</a:t>
            </a:r>
            <a:r>
              <a:rPr lang="hr-HR" sz="1400" dirty="0"/>
              <a:t> kn</a:t>
            </a:r>
          </a:p>
          <a:p>
            <a:endParaRPr lang="hr-HR" sz="1400" dirty="0"/>
          </a:p>
          <a:p>
            <a:endParaRPr lang="hr-HR" sz="1400" dirty="0"/>
          </a:p>
          <a:p>
            <a:r>
              <a:rPr lang="hr-HR" sz="1400" dirty="0"/>
              <a:t>Amerika i Australija		-11,2 </a:t>
            </a:r>
            <a:r>
              <a:rPr lang="hr-HR" sz="1400" dirty="0" err="1"/>
              <a:t>mln</a:t>
            </a:r>
            <a:r>
              <a:rPr lang="hr-HR" sz="1400" dirty="0"/>
              <a:t> kn</a:t>
            </a:r>
          </a:p>
          <a:p>
            <a:endParaRPr lang="hr-HR" sz="1400" dirty="0"/>
          </a:p>
          <a:p>
            <a:endParaRPr lang="hr-HR" sz="1400" dirty="0"/>
          </a:p>
          <a:p>
            <a:r>
              <a:rPr lang="hr-HR" sz="1400" dirty="0"/>
              <a:t>Zemlje okruženja		+14,9 </a:t>
            </a:r>
            <a:r>
              <a:rPr lang="hr-HR" sz="1400" dirty="0" err="1"/>
              <a:t>mln</a:t>
            </a:r>
            <a:r>
              <a:rPr lang="hr-HR" sz="1400" dirty="0"/>
              <a:t> kn</a:t>
            </a:r>
          </a:p>
          <a:p>
            <a:endParaRPr lang="hr-HR" sz="1400" dirty="0"/>
          </a:p>
          <a:p>
            <a:endParaRPr lang="hr-HR" sz="1400" dirty="0"/>
          </a:p>
          <a:p>
            <a:r>
              <a:rPr lang="hr-HR" sz="1400" dirty="0"/>
              <a:t>Zemlje izvan EU	   	   +0,5 </a:t>
            </a:r>
            <a:r>
              <a:rPr lang="hr-HR" sz="1400" dirty="0" err="1"/>
              <a:t>mln</a:t>
            </a:r>
            <a:r>
              <a:rPr lang="hr-HR" sz="1400" dirty="0"/>
              <a:t> kn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9606EFFC-188D-4F4D-A192-A3198F36B1AD}"/>
              </a:ext>
            </a:extLst>
          </p:cNvPr>
          <p:cNvSpPr/>
          <p:nvPr/>
        </p:nvSpPr>
        <p:spPr>
          <a:xfrm rot="10800000">
            <a:off x="6610134" y="1614319"/>
            <a:ext cx="576064" cy="480354"/>
          </a:xfrm>
          <a:prstGeom prst="downArrow">
            <a:avLst>
              <a:gd name="adj1" fmla="val 50000"/>
              <a:gd name="adj2" fmla="val 52188"/>
            </a:avLst>
          </a:prstGeom>
          <a:solidFill>
            <a:srgbClr val="8EB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" name="Arrow: Down 9">
            <a:extLst>
              <a:ext uri="{FF2B5EF4-FFF2-40B4-BE49-F238E27FC236}">
                <a16:creationId xmlns:a16="http://schemas.microsoft.com/office/drawing/2014/main" id="{DB3FAEB2-88E2-6147-8464-B259E09780C0}"/>
              </a:ext>
            </a:extLst>
          </p:cNvPr>
          <p:cNvSpPr/>
          <p:nvPr/>
        </p:nvSpPr>
        <p:spPr>
          <a:xfrm>
            <a:off x="6613131" y="2355737"/>
            <a:ext cx="576064" cy="480354"/>
          </a:xfrm>
          <a:prstGeom prst="downArrow">
            <a:avLst>
              <a:gd name="adj1" fmla="val 46857"/>
              <a:gd name="adj2" fmla="val 52188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4" name="Arrow: Down 9">
            <a:extLst>
              <a:ext uri="{FF2B5EF4-FFF2-40B4-BE49-F238E27FC236}">
                <a16:creationId xmlns:a16="http://schemas.microsoft.com/office/drawing/2014/main" id="{213432E9-43C2-4E47-81E1-B8616A912C2E}"/>
              </a:ext>
            </a:extLst>
          </p:cNvPr>
          <p:cNvSpPr/>
          <p:nvPr/>
        </p:nvSpPr>
        <p:spPr>
          <a:xfrm>
            <a:off x="6636433" y="3051628"/>
            <a:ext cx="576064" cy="480354"/>
          </a:xfrm>
          <a:prstGeom prst="downArrow">
            <a:avLst>
              <a:gd name="adj1" fmla="val 50000"/>
              <a:gd name="adj2" fmla="val 52188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" name="Arrow: Down 9">
            <a:extLst>
              <a:ext uri="{FF2B5EF4-FFF2-40B4-BE49-F238E27FC236}">
                <a16:creationId xmlns:a16="http://schemas.microsoft.com/office/drawing/2014/main" id="{2D303745-277B-DB49-8670-7BE9D55AA493}"/>
              </a:ext>
            </a:extLst>
          </p:cNvPr>
          <p:cNvSpPr/>
          <p:nvPr/>
        </p:nvSpPr>
        <p:spPr>
          <a:xfrm rot="10800000">
            <a:off x="6674364" y="3654026"/>
            <a:ext cx="576064" cy="480354"/>
          </a:xfrm>
          <a:prstGeom prst="downArrow">
            <a:avLst>
              <a:gd name="adj1" fmla="val 50000"/>
              <a:gd name="adj2" fmla="val 52188"/>
            </a:avLst>
          </a:prstGeom>
          <a:solidFill>
            <a:srgbClr val="8EB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6" name="Arrow: Down 9">
            <a:extLst>
              <a:ext uri="{FF2B5EF4-FFF2-40B4-BE49-F238E27FC236}">
                <a16:creationId xmlns:a16="http://schemas.microsoft.com/office/drawing/2014/main" id="{F256FB02-B6A8-4642-9ADC-3FAF28EB0450}"/>
              </a:ext>
            </a:extLst>
          </p:cNvPr>
          <p:cNvSpPr/>
          <p:nvPr/>
        </p:nvSpPr>
        <p:spPr>
          <a:xfrm rot="10800000">
            <a:off x="6674365" y="4266218"/>
            <a:ext cx="576064" cy="480354"/>
          </a:xfrm>
          <a:prstGeom prst="downArrow">
            <a:avLst>
              <a:gd name="adj1" fmla="val 50000"/>
              <a:gd name="adj2" fmla="val 52188"/>
            </a:avLst>
          </a:prstGeom>
          <a:solidFill>
            <a:srgbClr val="8EB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B20E2A0-0092-4AD0-8A6E-DF98063B4854}"/>
              </a:ext>
            </a:extLst>
          </p:cNvPr>
          <p:cNvSpPr txBox="1">
            <a:spLocks/>
          </p:cNvSpPr>
          <p:nvPr/>
        </p:nvSpPr>
        <p:spPr bwMode="auto">
          <a:xfrm>
            <a:off x="468313" y="404813"/>
            <a:ext cx="8496174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2864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2864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2864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2864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2864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E2864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E2864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E2864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E2864"/>
                </a:solidFill>
                <a:latin typeface="Arial" charset="0"/>
              </a:defRPr>
            </a:lvl9pPr>
          </a:lstStyle>
          <a:p>
            <a:r>
              <a:rPr lang="hr-HR" sz="3200" b="0" dirty="0"/>
              <a:t>Tržišta - ugovoreni poslovi u izvozu</a:t>
            </a:r>
            <a:endParaRPr lang="hr-HR" sz="3200" b="0" kern="0" dirty="0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2C73EF4A-B72D-4A33-9C59-911BC16D31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7312492"/>
              </p:ext>
            </p:extLst>
          </p:nvPr>
        </p:nvGraphicFramePr>
        <p:xfrm>
          <a:off x="119488" y="1619288"/>
          <a:ext cx="4572000" cy="3508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83063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83FD3FE-AFED-41A7-90D9-81FB8853DAA1}"/>
              </a:ext>
            </a:extLst>
          </p:cNvPr>
          <p:cNvSpPr txBox="1"/>
          <p:nvPr/>
        </p:nvSpPr>
        <p:spPr>
          <a:xfrm>
            <a:off x="417836" y="5082491"/>
            <a:ext cx="64924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/>
              <a:t>Stanje otvorenih narudžbi 6,5% više u odnosu na početak godine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/>
              <a:t>Domaće tržište 5,2% više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/>
              <a:t>Izvoz 8,3% više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B20E2A0-0092-4AD0-8A6E-DF98063B4854}"/>
              </a:ext>
            </a:extLst>
          </p:cNvPr>
          <p:cNvSpPr txBox="1">
            <a:spLocks/>
          </p:cNvSpPr>
          <p:nvPr/>
        </p:nvSpPr>
        <p:spPr bwMode="auto">
          <a:xfrm>
            <a:off x="468313" y="404813"/>
            <a:ext cx="8496174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2864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2864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2864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2864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2864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E2864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E2864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E2864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E2864"/>
                </a:solidFill>
                <a:latin typeface="Arial" charset="0"/>
              </a:defRPr>
            </a:lvl9pPr>
          </a:lstStyle>
          <a:p>
            <a:r>
              <a:rPr lang="hr-HR" sz="3200" b="0" dirty="0"/>
              <a:t>Tržišta – </a:t>
            </a:r>
            <a:r>
              <a:rPr lang="hr-HR" sz="3200" b="0" i="1" dirty="0" err="1"/>
              <a:t>Backlog</a:t>
            </a:r>
            <a:r>
              <a:rPr lang="hr-HR" sz="3200" b="0" dirty="0"/>
              <a:t> 31.3.2021.</a:t>
            </a:r>
            <a:endParaRPr lang="hr-HR" sz="3200" b="0" kern="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76FE4F0-2A03-4D1F-A58D-10E99DE1C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628799"/>
            <a:ext cx="7200800" cy="342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8267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C984EFC-24D0-554B-AFFA-8603F0DC352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410" y="1784456"/>
            <a:ext cx="2835421" cy="2794589"/>
          </a:xfrm>
          <a:prstGeom prst="rect">
            <a:avLst/>
          </a:prstGeom>
        </p:spPr>
      </p:pic>
      <p:pic>
        <p:nvPicPr>
          <p:cNvPr id="7" name="Graphic 6" descr="Globe with solid fill">
            <a:extLst>
              <a:ext uri="{FF2B5EF4-FFF2-40B4-BE49-F238E27FC236}">
                <a16:creationId xmlns:a16="http://schemas.microsoft.com/office/drawing/2014/main" id="{038E2859-DA06-5D46-B917-6BB1C5659D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92687" y="2043989"/>
            <a:ext cx="3298926" cy="32989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00138F-5E5B-4365-AB08-524FC384D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926" y="404813"/>
            <a:ext cx="8085138" cy="576262"/>
          </a:xfrm>
        </p:spPr>
        <p:txBody>
          <a:bodyPr/>
          <a:lstStyle/>
          <a:p>
            <a:r>
              <a:rPr lang="hr-HR" sz="3200" b="0" dirty="0"/>
              <a:t>Tržišta – </a:t>
            </a:r>
            <a:r>
              <a:rPr lang="hr-HR" sz="3200" b="0" i="1" dirty="0" err="1"/>
              <a:t>Backlog</a:t>
            </a:r>
            <a:r>
              <a:rPr lang="hr-HR" sz="3200" b="0" i="1" dirty="0"/>
              <a:t> </a:t>
            </a:r>
            <a:r>
              <a:rPr lang="hr-HR" sz="3200" b="0" dirty="0"/>
              <a:t>31.3.2021.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958EB2-59C7-45B4-ADD2-BD813F387F6E}"/>
              </a:ext>
            </a:extLst>
          </p:cNvPr>
          <p:cNvSpPr txBox="1"/>
          <p:nvPr/>
        </p:nvSpPr>
        <p:spPr>
          <a:xfrm>
            <a:off x="4966426" y="2968331"/>
            <a:ext cx="2079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b="1" dirty="0">
                <a:solidFill>
                  <a:schemeClr val="bg1"/>
                </a:solidFill>
              </a:rPr>
              <a:t>Europska unija: 1.214,8</a:t>
            </a:r>
          </a:p>
          <a:p>
            <a:r>
              <a:rPr lang="hr-HR" sz="1200" b="1" dirty="0">
                <a:solidFill>
                  <a:schemeClr val="bg1"/>
                </a:solidFill>
              </a:rPr>
              <a:t>Azija i Afrika: 265,9</a:t>
            </a:r>
          </a:p>
          <a:p>
            <a:r>
              <a:rPr lang="hr-HR" sz="1200" b="1" dirty="0">
                <a:solidFill>
                  <a:schemeClr val="bg1"/>
                </a:solidFill>
              </a:rPr>
              <a:t>Zemlje okruženja: 194,5</a:t>
            </a:r>
          </a:p>
          <a:p>
            <a:r>
              <a:rPr lang="hr-HR" sz="1200" b="1" dirty="0">
                <a:solidFill>
                  <a:schemeClr val="bg1"/>
                </a:solidFill>
              </a:rPr>
              <a:t>Zemlje izvan EU: 120,9</a:t>
            </a:r>
          </a:p>
          <a:p>
            <a:r>
              <a:rPr lang="hr-HR" sz="1200" b="1" dirty="0">
                <a:solidFill>
                  <a:schemeClr val="bg1"/>
                </a:solidFill>
              </a:rPr>
              <a:t>Amerika i Australija: 77,3</a:t>
            </a:r>
          </a:p>
          <a:p>
            <a:r>
              <a:rPr lang="hr-HR" sz="1200" b="1" dirty="0">
                <a:solidFill>
                  <a:schemeClr val="bg1"/>
                </a:solidFill>
              </a:rPr>
              <a:t>     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EFDF731D-1A13-4D2C-9E2B-A548870A8C71}"/>
              </a:ext>
            </a:extLst>
          </p:cNvPr>
          <p:cNvSpPr/>
          <p:nvPr/>
        </p:nvSpPr>
        <p:spPr>
          <a:xfrm rot="16200000">
            <a:off x="5752924" y="1854484"/>
            <a:ext cx="400109" cy="436762"/>
          </a:xfrm>
          <a:prstGeom prst="rightArrow">
            <a:avLst>
              <a:gd name="adj1" fmla="val 41790"/>
              <a:gd name="adj2" fmla="val 50000"/>
            </a:avLst>
          </a:prstGeom>
          <a:solidFill>
            <a:schemeClr val="bg1">
              <a:lumMod val="6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DCBD23-D89B-4CF5-8F63-928CA0543961}"/>
              </a:ext>
            </a:extLst>
          </p:cNvPr>
          <p:cNvSpPr txBox="1"/>
          <p:nvPr/>
        </p:nvSpPr>
        <p:spPr>
          <a:xfrm>
            <a:off x="5258244" y="1232000"/>
            <a:ext cx="138946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100" dirty="0"/>
              <a:t>Njemačka Švedska, Latvija, Austrija……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5B720D9-FEB4-4EE5-BC31-8F9020039771}"/>
              </a:ext>
            </a:extLst>
          </p:cNvPr>
          <p:cNvSpPr txBox="1"/>
          <p:nvPr/>
        </p:nvSpPr>
        <p:spPr>
          <a:xfrm>
            <a:off x="7734929" y="3160496"/>
            <a:ext cx="10608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100" dirty="0"/>
              <a:t>U.A.E. Gvineja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447D89C-5AC5-4788-B826-5F79B82B2033}"/>
              </a:ext>
            </a:extLst>
          </p:cNvPr>
          <p:cNvSpPr txBox="1"/>
          <p:nvPr/>
        </p:nvSpPr>
        <p:spPr>
          <a:xfrm>
            <a:off x="3297643" y="3568495"/>
            <a:ext cx="9756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/>
              <a:t>Makedonija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857ACFE-9DF8-42A3-8515-BDDD9BBCF177}"/>
              </a:ext>
            </a:extLst>
          </p:cNvPr>
          <p:cNvSpPr txBox="1"/>
          <p:nvPr/>
        </p:nvSpPr>
        <p:spPr>
          <a:xfrm>
            <a:off x="4860032" y="5687670"/>
            <a:ext cx="2282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100" dirty="0"/>
              <a:t>Argentina, SAD, EL Salvador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DC92A0C-7501-4F9E-BAB3-EC60DA40EE48}"/>
              </a:ext>
            </a:extLst>
          </p:cNvPr>
          <p:cNvSpPr txBox="1"/>
          <p:nvPr/>
        </p:nvSpPr>
        <p:spPr>
          <a:xfrm>
            <a:off x="984992" y="1161072"/>
            <a:ext cx="230425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a-IN" sz="1600" b="1" i="1" dirty="0"/>
              <a:t>B</a:t>
            </a:r>
            <a:r>
              <a:rPr lang="hr-HR" sz="1600" b="1" i="1" dirty="0"/>
              <a:t>ac</a:t>
            </a:r>
            <a:r>
              <a:rPr lang="ta-IN" sz="1600" b="1" i="1" dirty="0"/>
              <a:t>k</a:t>
            </a:r>
            <a:r>
              <a:rPr lang="hr-HR" sz="1600" b="1" i="1" dirty="0"/>
              <a:t>log</a:t>
            </a:r>
            <a:r>
              <a:rPr lang="hr-HR" sz="1600" b="1" dirty="0"/>
              <a:t> </a:t>
            </a:r>
            <a:endParaRPr lang="ta-IN" sz="1600" b="1" dirty="0"/>
          </a:p>
          <a:p>
            <a:pPr algn="ctr"/>
            <a:r>
              <a:rPr lang="hr-HR" sz="1600" b="1" dirty="0"/>
              <a:t>2,4 mlrd HRK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BBF152E-577B-F64E-9E9F-F8BE1B08C258}"/>
              </a:ext>
            </a:extLst>
          </p:cNvPr>
          <p:cNvSpPr/>
          <p:nvPr/>
        </p:nvSpPr>
        <p:spPr>
          <a:xfrm>
            <a:off x="6660232" y="1276971"/>
            <a:ext cx="756615" cy="756615"/>
          </a:xfrm>
          <a:prstGeom prst="ellipse">
            <a:avLst/>
          </a:prstGeom>
          <a:solidFill>
            <a:srgbClr val="8EB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EF304C-49DF-43C8-ABED-FFD08938CB04}"/>
              </a:ext>
            </a:extLst>
          </p:cNvPr>
          <p:cNvSpPr txBox="1"/>
          <p:nvPr/>
        </p:nvSpPr>
        <p:spPr>
          <a:xfrm>
            <a:off x="6570488" y="1349971"/>
            <a:ext cx="936104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1050" b="1" dirty="0">
                <a:solidFill>
                  <a:schemeClr val="bg1"/>
                </a:solidFill>
              </a:rPr>
              <a:t>DIST</a:t>
            </a:r>
          </a:p>
          <a:p>
            <a:pPr algn="ctr"/>
            <a:r>
              <a:rPr lang="hr-HR" sz="1050" b="1" dirty="0">
                <a:solidFill>
                  <a:schemeClr val="bg1"/>
                </a:solidFill>
              </a:rPr>
              <a:t>GIM</a:t>
            </a:r>
          </a:p>
          <a:p>
            <a:pPr algn="ctr"/>
            <a:r>
              <a:rPr lang="hr-HR" sz="1050" b="1" dirty="0">
                <a:solidFill>
                  <a:schemeClr val="bg1"/>
                </a:solidFill>
              </a:rPr>
              <a:t>KEV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C765253-F93D-4149-B62B-4415EC2F1264}"/>
              </a:ext>
            </a:extLst>
          </p:cNvPr>
          <p:cNvSpPr/>
          <p:nvPr/>
        </p:nvSpPr>
        <p:spPr>
          <a:xfrm>
            <a:off x="7765440" y="3628916"/>
            <a:ext cx="756615" cy="756615"/>
          </a:xfrm>
          <a:prstGeom prst="ellipse">
            <a:avLst/>
          </a:prstGeom>
          <a:solidFill>
            <a:srgbClr val="8EB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8AC4EE2-6D8F-7541-8D36-06A314B324EB}"/>
              </a:ext>
            </a:extLst>
          </p:cNvPr>
          <p:cNvSpPr txBox="1"/>
          <p:nvPr/>
        </p:nvSpPr>
        <p:spPr>
          <a:xfrm>
            <a:off x="7675696" y="3760652"/>
            <a:ext cx="936104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1050" b="1" dirty="0">
                <a:solidFill>
                  <a:schemeClr val="bg1"/>
                </a:solidFill>
              </a:rPr>
              <a:t>DIST</a:t>
            </a:r>
          </a:p>
          <a:p>
            <a:pPr algn="ctr"/>
            <a:r>
              <a:rPr lang="hr-HR" sz="1050" b="1" dirty="0">
                <a:solidFill>
                  <a:schemeClr val="bg1"/>
                </a:solidFill>
              </a:rPr>
              <a:t>GIM</a:t>
            </a:r>
          </a:p>
          <a:p>
            <a:pPr algn="ctr"/>
            <a:r>
              <a:rPr lang="hr-HR" sz="1050" b="1" dirty="0">
                <a:solidFill>
                  <a:schemeClr val="bg1"/>
                </a:solidFill>
              </a:rPr>
              <a:t>KET</a:t>
            </a:r>
          </a:p>
        </p:txBody>
      </p:sp>
      <p:sp>
        <p:nvSpPr>
          <p:cNvPr id="35" name="Arrow: Right 4">
            <a:extLst>
              <a:ext uri="{FF2B5EF4-FFF2-40B4-BE49-F238E27FC236}">
                <a16:creationId xmlns:a16="http://schemas.microsoft.com/office/drawing/2014/main" id="{5E156623-377B-0B49-82ED-38F69905AAA8}"/>
              </a:ext>
            </a:extLst>
          </p:cNvPr>
          <p:cNvSpPr/>
          <p:nvPr/>
        </p:nvSpPr>
        <p:spPr>
          <a:xfrm>
            <a:off x="7506592" y="3181751"/>
            <a:ext cx="400109" cy="436762"/>
          </a:xfrm>
          <a:prstGeom prst="rightArrow">
            <a:avLst>
              <a:gd name="adj1" fmla="val 41790"/>
              <a:gd name="adj2" fmla="val 50000"/>
            </a:avLst>
          </a:prstGeom>
          <a:solidFill>
            <a:schemeClr val="bg1">
              <a:lumMod val="6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Arrow: Right 4">
            <a:extLst>
              <a:ext uri="{FF2B5EF4-FFF2-40B4-BE49-F238E27FC236}">
                <a16:creationId xmlns:a16="http://schemas.microsoft.com/office/drawing/2014/main" id="{B1F036D7-B057-AF49-AE13-050B1867E1D2}"/>
              </a:ext>
            </a:extLst>
          </p:cNvPr>
          <p:cNvSpPr/>
          <p:nvPr/>
        </p:nvSpPr>
        <p:spPr>
          <a:xfrm rot="5400000">
            <a:off x="5772466" y="5264555"/>
            <a:ext cx="400109" cy="436762"/>
          </a:xfrm>
          <a:prstGeom prst="rightArrow">
            <a:avLst>
              <a:gd name="adj1" fmla="val 41790"/>
              <a:gd name="adj2" fmla="val 50000"/>
            </a:avLst>
          </a:prstGeom>
          <a:solidFill>
            <a:schemeClr val="bg1">
              <a:lumMod val="6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6EED8A6-C53D-9F45-AB73-98F5AA25E798}"/>
              </a:ext>
            </a:extLst>
          </p:cNvPr>
          <p:cNvSpPr/>
          <p:nvPr/>
        </p:nvSpPr>
        <p:spPr>
          <a:xfrm>
            <a:off x="6885486" y="4988507"/>
            <a:ext cx="756615" cy="756615"/>
          </a:xfrm>
          <a:prstGeom prst="ellipse">
            <a:avLst/>
          </a:prstGeom>
          <a:solidFill>
            <a:srgbClr val="8EB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C286C56-C866-495C-877F-C6E446272E34}"/>
              </a:ext>
            </a:extLst>
          </p:cNvPr>
          <p:cNvSpPr txBox="1"/>
          <p:nvPr/>
        </p:nvSpPr>
        <p:spPr>
          <a:xfrm>
            <a:off x="6795741" y="5105909"/>
            <a:ext cx="936104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1050" b="1" dirty="0">
                <a:solidFill>
                  <a:schemeClr val="bg1"/>
                </a:solidFill>
              </a:rPr>
              <a:t>GIM</a:t>
            </a:r>
          </a:p>
          <a:p>
            <a:pPr algn="ctr"/>
            <a:r>
              <a:rPr lang="hr-HR" sz="1050" b="1" dirty="0">
                <a:solidFill>
                  <a:schemeClr val="bg1"/>
                </a:solidFill>
              </a:rPr>
              <a:t>KET</a:t>
            </a:r>
          </a:p>
          <a:p>
            <a:pPr algn="ctr"/>
            <a:r>
              <a:rPr lang="hr-HR" sz="1050" b="1" dirty="0">
                <a:solidFill>
                  <a:schemeClr val="bg1"/>
                </a:solidFill>
              </a:rPr>
              <a:t>MJT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E23983C-65FE-864B-B886-F89D310AF975}"/>
              </a:ext>
            </a:extLst>
          </p:cNvPr>
          <p:cNvSpPr/>
          <p:nvPr/>
        </p:nvSpPr>
        <p:spPr>
          <a:xfrm>
            <a:off x="3799267" y="3948174"/>
            <a:ext cx="756615" cy="756615"/>
          </a:xfrm>
          <a:prstGeom prst="ellipse">
            <a:avLst/>
          </a:prstGeom>
          <a:solidFill>
            <a:srgbClr val="8EB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1" name="Arrow: Right 4">
            <a:extLst>
              <a:ext uri="{FF2B5EF4-FFF2-40B4-BE49-F238E27FC236}">
                <a16:creationId xmlns:a16="http://schemas.microsoft.com/office/drawing/2014/main" id="{26CCD66E-4165-B54F-8A17-2E4EFFE9D788}"/>
              </a:ext>
            </a:extLst>
          </p:cNvPr>
          <p:cNvSpPr/>
          <p:nvPr/>
        </p:nvSpPr>
        <p:spPr>
          <a:xfrm rot="10800000">
            <a:off x="4285894" y="3501008"/>
            <a:ext cx="400109" cy="436762"/>
          </a:xfrm>
          <a:prstGeom prst="rightArrow">
            <a:avLst>
              <a:gd name="adj1" fmla="val 41790"/>
              <a:gd name="adj2" fmla="val 50000"/>
            </a:avLst>
          </a:prstGeom>
          <a:solidFill>
            <a:schemeClr val="bg1">
              <a:lumMod val="6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74B72E8-8849-450D-B78F-F4F329B21B64}"/>
              </a:ext>
            </a:extLst>
          </p:cNvPr>
          <p:cNvSpPr txBox="1"/>
          <p:nvPr/>
        </p:nvSpPr>
        <p:spPr>
          <a:xfrm>
            <a:off x="3846287" y="4199523"/>
            <a:ext cx="62211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1050" b="1" dirty="0">
                <a:solidFill>
                  <a:schemeClr val="bg1"/>
                </a:solidFill>
              </a:rPr>
              <a:t>KET</a:t>
            </a:r>
          </a:p>
        </p:txBody>
      </p:sp>
    </p:spTree>
    <p:extLst>
      <p:ext uri="{BB962C8B-B14F-4D97-AF65-F5344CB8AC3E}">
        <p14:creationId xmlns:p14="http://schemas.microsoft.com/office/powerpoint/2010/main" val="21240476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CD38A978-7FB7-FE41-AA58-CACCB09D8C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9508" y="0"/>
            <a:ext cx="9173507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7722EED-2D47-CA4F-BBC9-C20A0660B9D5}"/>
              </a:ext>
            </a:extLst>
          </p:cNvPr>
          <p:cNvSpPr/>
          <p:nvPr/>
        </p:nvSpPr>
        <p:spPr>
          <a:xfrm>
            <a:off x="3419872" y="981075"/>
            <a:ext cx="5832648" cy="936104"/>
          </a:xfrm>
          <a:prstGeom prst="rect">
            <a:avLst/>
          </a:prstGeom>
          <a:solidFill>
            <a:srgbClr val="1E2864">
              <a:alpha val="90000"/>
            </a:srgbClr>
          </a:solidFill>
          <a:ln w="6350">
            <a:solidFill>
              <a:srgbClr val="AAAAAA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400" b="1" dirty="0">
                <a:solidFill>
                  <a:schemeClr val="bg1"/>
                </a:solidFill>
              </a:rPr>
              <a:t>4  Pogled u naprijed</a:t>
            </a:r>
          </a:p>
        </p:txBody>
      </p:sp>
    </p:spTree>
    <p:extLst>
      <p:ext uri="{BB962C8B-B14F-4D97-AF65-F5344CB8AC3E}">
        <p14:creationId xmlns:p14="http://schemas.microsoft.com/office/powerpoint/2010/main" val="29656440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6ABB1-E5E8-4AE2-9C54-59275ACAB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404813"/>
            <a:ext cx="8064127" cy="576262"/>
          </a:xfrm>
        </p:spPr>
        <p:txBody>
          <a:bodyPr/>
          <a:lstStyle/>
          <a:p>
            <a:r>
              <a:rPr lang="hr-HR" sz="3200" b="0" kern="1200" dirty="0"/>
              <a:t>Pogled u naprijed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4D272F-8601-452B-8C8A-CC40356FE5AA}"/>
              </a:ext>
            </a:extLst>
          </p:cNvPr>
          <p:cNvSpPr txBox="1"/>
          <p:nvPr/>
        </p:nvSpPr>
        <p:spPr>
          <a:xfrm>
            <a:off x="4500376" y="1484784"/>
            <a:ext cx="3546007" cy="369332"/>
          </a:xfrm>
          <a:prstGeom prst="rect">
            <a:avLst/>
          </a:prstGeom>
          <a:solidFill>
            <a:srgbClr val="8EB4E3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-HR" b="1" dirty="0">
                <a:solidFill>
                  <a:schemeClr val="bg1"/>
                </a:solidFill>
              </a:rPr>
              <a:t>Dugoročno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2E7CD0-1A8E-4E1B-9B9E-FBEDD166DFB8}"/>
              </a:ext>
            </a:extLst>
          </p:cNvPr>
          <p:cNvSpPr txBox="1"/>
          <p:nvPr/>
        </p:nvSpPr>
        <p:spPr>
          <a:xfrm>
            <a:off x="4437176" y="2182505"/>
            <a:ext cx="360920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200" b="1" dirty="0"/>
              <a:t>Revitalizacija razvojno-inovacijskih sposobnosti </a:t>
            </a:r>
            <a:r>
              <a:rPr lang="hr-HR" sz="1200" dirty="0"/>
              <a:t>Grupe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200" dirty="0"/>
              <a:t>Fokus na </a:t>
            </a:r>
            <a:r>
              <a:rPr lang="hr-HR" sz="1200" b="1" dirty="0"/>
              <a:t>ključne proizvodne kapacitete </a:t>
            </a:r>
            <a:r>
              <a:rPr lang="hr-HR" sz="1200" dirty="0"/>
              <a:t>koji zahtijevaju obnovu i modernizaciju te uspostava proizvodnih centara izvrsnosti, s ciljem podizanja sposobnosti i konkurentnosti proizvodnje sukladno planovima prodaje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200" b="1" dirty="0"/>
              <a:t>Digitalizacija</a:t>
            </a:r>
            <a:r>
              <a:rPr lang="hr-HR" sz="1200" dirty="0"/>
              <a:t> </a:t>
            </a:r>
            <a:r>
              <a:rPr lang="hr-HR" sz="1200" b="1" dirty="0"/>
              <a:t>internih kapaciteta </a:t>
            </a:r>
            <a:r>
              <a:rPr lang="hr-HR" sz="1200" dirty="0"/>
              <a:t>s ciljem ubrzanja poslovnih procesa i povećanja proizvodne učinkovitosti, odnosno </a:t>
            </a:r>
            <a:r>
              <a:rPr lang="hr-HR" sz="1200" b="1" dirty="0"/>
              <a:t>zadržavanja konkurentnosti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200" b="1" dirty="0"/>
              <a:t>Digitalizacija</a:t>
            </a:r>
            <a:r>
              <a:rPr lang="hr-HR" sz="1200" dirty="0"/>
              <a:t> </a:t>
            </a:r>
            <a:r>
              <a:rPr lang="hr-HR" sz="1200" b="1" dirty="0"/>
              <a:t>prodajnog portfelja </a:t>
            </a:r>
            <a:r>
              <a:rPr lang="hr-HR" sz="1200" dirty="0"/>
              <a:t>(proizvoda, rješenja, usluga) radi </a:t>
            </a:r>
            <a:r>
              <a:rPr lang="hr-HR" sz="1200" b="1" dirty="0"/>
              <a:t>retencije postojećeg tržišta i proširenja portfelja</a:t>
            </a:r>
            <a:r>
              <a:rPr lang="hr-HR" sz="1200" dirty="0"/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hr-HR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F5F006-6CBE-4EB4-8E5F-BDEC228CE220}"/>
              </a:ext>
            </a:extLst>
          </p:cNvPr>
          <p:cNvSpPr txBox="1"/>
          <p:nvPr/>
        </p:nvSpPr>
        <p:spPr>
          <a:xfrm>
            <a:off x="683568" y="1484784"/>
            <a:ext cx="3546007" cy="369332"/>
          </a:xfrm>
          <a:prstGeom prst="rect">
            <a:avLst/>
          </a:prstGeom>
          <a:solidFill>
            <a:srgbClr val="1E286E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-HR" b="1" dirty="0">
                <a:solidFill>
                  <a:schemeClr val="bg1"/>
                </a:solidFill>
              </a:rPr>
              <a:t>Kratkoročno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FDC23B-D8BE-42FA-9F04-9525586348EC}"/>
              </a:ext>
            </a:extLst>
          </p:cNvPr>
          <p:cNvSpPr txBox="1"/>
          <p:nvPr/>
        </p:nvSpPr>
        <p:spPr>
          <a:xfrm>
            <a:off x="629576" y="2182505"/>
            <a:ext cx="3600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200" dirty="0"/>
              <a:t>Domaće gospodarstvo, kao i ona na svjetskoj razini i dalje su pod utjecajem pandemije </a:t>
            </a:r>
            <a:r>
              <a:rPr lang="hr-HR" sz="1200" dirty="0" err="1"/>
              <a:t>koronavirusa</a:t>
            </a:r>
            <a:endParaRPr lang="hr-HR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200" b="1" dirty="0"/>
              <a:t>U prvom polugodištu </a:t>
            </a:r>
            <a:r>
              <a:rPr lang="hr-HR" sz="1200" dirty="0"/>
              <a:t>očekuje se </a:t>
            </a:r>
            <a:r>
              <a:rPr lang="hr-HR" sz="1200" b="1" dirty="0"/>
              <a:t>značajnije ugovaranje na domaćem tržištu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200" dirty="0"/>
              <a:t>Prema rezultatima u prvom </a:t>
            </a:r>
            <a:r>
              <a:rPr lang="hr-HR" sz="1200" b="1" dirty="0"/>
              <a:t>kvartalu zaustavljen pad ugovorenosti na tržištima u okruženju i </a:t>
            </a:r>
            <a:r>
              <a:rPr lang="hr-HR" sz="1200" b="1" dirty="0" err="1"/>
              <a:t>zemljema</a:t>
            </a:r>
            <a:r>
              <a:rPr lang="hr-HR" sz="1200" b="1" dirty="0"/>
              <a:t> izvan EU, </a:t>
            </a:r>
            <a:r>
              <a:rPr lang="hr-HR" sz="1200" dirty="0"/>
              <a:t>očekuje se nastavak trenda povećanja ugovorenosti u zemlje izvan EU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200" b="1" i="1" dirty="0"/>
              <a:t>Razina narudžbi</a:t>
            </a:r>
            <a:r>
              <a:rPr lang="hr-HR" sz="1200" i="1" dirty="0"/>
              <a:t>, </a:t>
            </a:r>
            <a:r>
              <a:rPr lang="hr-HR" sz="1200" i="1" dirty="0" err="1"/>
              <a:t>backlog</a:t>
            </a:r>
            <a:r>
              <a:rPr lang="hr-HR" sz="1200" i="1" dirty="0"/>
              <a:t>, daje realnu osnovu za </a:t>
            </a:r>
            <a:r>
              <a:rPr lang="hr-HR" sz="1200" b="1" i="1" dirty="0"/>
              <a:t>ostvarenje plana 2021</a:t>
            </a:r>
          </a:p>
        </p:txBody>
      </p:sp>
    </p:spTree>
    <p:extLst>
      <p:ext uri="{BB962C8B-B14F-4D97-AF65-F5344CB8AC3E}">
        <p14:creationId xmlns:p14="http://schemas.microsoft.com/office/powerpoint/2010/main" val="4023889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0915743A-49B1-4F0D-8CAA-02D193F72E30}"/>
              </a:ext>
            </a:extLst>
          </p:cNvPr>
          <p:cNvSpPr txBox="1"/>
          <p:nvPr/>
        </p:nvSpPr>
        <p:spPr>
          <a:xfrm>
            <a:off x="539552" y="1722431"/>
            <a:ext cx="5616624" cy="3190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spcAft>
                <a:spcPts val="600"/>
              </a:spcAft>
              <a:buAutoNum type="arabicPlain"/>
            </a:pPr>
            <a:r>
              <a:rPr lang="hr-HR" sz="2000" dirty="0"/>
              <a:t>Ključni pokazatelji</a:t>
            </a:r>
          </a:p>
          <a:p>
            <a:pPr marL="457200" indent="-457200">
              <a:lnSpc>
                <a:spcPct val="150000"/>
              </a:lnSpc>
              <a:spcAft>
                <a:spcPts val="600"/>
              </a:spcAft>
              <a:buAutoNum type="arabicPlain"/>
            </a:pPr>
            <a:r>
              <a:rPr lang="hr-HR" sz="2000" dirty="0"/>
              <a:t>Poslovanje Q I 2020/2021</a:t>
            </a:r>
          </a:p>
          <a:p>
            <a:pPr marL="457200" indent="-457200">
              <a:lnSpc>
                <a:spcPct val="150000"/>
              </a:lnSpc>
              <a:spcAft>
                <a:spcPts val="600"/>
              </a:spcAft>
              <a:buAutoNum type="arabicPlain"/>
            </a:pPr>
            <a:r>
              <a:rPr lang="hr-HR" sz="2000" dirty="0"/>
              <a:t>Tržišta</a:t>
            </a:r>
          </a:p>
          <a:p>
            <a:pPr marL="457200" indent="-457200">
              <a:lnSpc>
                <a:spcPct val="150000"/>
              </a:lnSpc>
              <a:spcAft>
                <a:spcPts val="600"/>
              </a:spcAft>
              <a:buAutoNum type="arabicPlain"/>
            </a:pPr>
            <a:r>
              <a:rPr lang="hr-HR" sz="2000" dirty="0"/>
              <a:t>Pogled unaprijed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hr-HR" sz="2000" dirty="0"/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hr-HR" sz="20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B20E2A0-0092-4AD0-8A6E-DF98063B4854}"/>
              </a:ext>
            </a:extLst>
          </p:cNvPr>
          <p:cNvSpPr txBox="1">
            <a:spLocks/>
          </p:cNvSpPr>
          <p:nvPr/>
        </p:nvSpPr>
        <p:spPr bwMode="auto">
          <a:xfrm>
            <a:off x="468313" y="404813"/>
            <a:ext cx="808513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2864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2864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2864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2864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2864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E2864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E2864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E2864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E2864"/>
                </a:solidFill>
                <a:latin typeface="Arial" charset="0"/>
              </a:defRPr>
            </a:lvl9pPr>
          </a:lstStyle>
          <a:p>
            <a:r>
              <a:rPr lang="hr-HR" sz="3200" b="0" dirty="0"/>
              <a:t>Sadržaj</a:t>
            </a:r>
            <a:endParaRPr lang="hr-HR" sz="3200" b="0" kern="0" dirty="0"/>
          </a:p>
        </p:txBody>
      </p:sp>
      <p:pic>
        <p:nvPicPr>
          <p:cNvPr id="6" name="Picture 1" descr="koncar04_igk_210115.jpg">
            <a:extLst>
              <a:ext uri="{FF2B5EF4-FFF2-40B4-BE49-F238E27FC236}">
                <a16:creationId xmlns:a16="http://schemas.microsoft.com/office/drawing/2014/main" id="{291B4BBD-3BF7-644A-97DF-D983B91E35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08104" y="1329741"/>
            <a:ext cx="3167584" cy="3558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03522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14D272F-8601-452B-8C8A-CC40356FE5AA}"/>
              </a:ext>
            </a:extLst>
          </p:cNvPr>
          <p:cNvSpPr txBox="1"/>
          <p:nvPr/>
        </p:nvSpPr>
        <p:spPr>
          <a:xfrm>
            <a:off x="483299" y="3212976"/>
            <a:ext cx="8136135" cy="1538883"/>
          </a:xfrm>
          <a:prstGeom prst="rect">
            <a:avLst/>
          </a:prstGeom>
          <a:solidFill>
            <a:srgbClr val="1E286E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1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Knjiga narudžbi (</a:t>
            </a:r>
            <a:r>
              <a:rPr lang="hr-HR" sz="16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backlog</a:t>
            </a:r>
            <a:r>
              <a:rPr lang="hr-HR" sz="1600" b="1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hr-HR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 kraju ožujka 2021. godine </a:t>
            </a:r>
            <a:r>
              <a:rPr lang="hr-HR" sz="1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iznosi 4.4 milijarde kuna</a:t>
            </a:r>
            <a:r>
              <a:rPr lang="hr-HR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1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6,5 posto više </a:t>
            </a:r>
            <a:r>
              <a:rPr lang="hr-HR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od stanja na početku godine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1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Ugovoreni poslovi </a:t>
            </a:r>
            <a:r>
              <a:rPr lang="hr-HR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za realizaciju u 2021. godini iznose </a:t>
            </a:r>
            <a:r>
              <a:rPr lang="hr-HR" sz="1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2,2 milijarde kuna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Realna osnova za </a:t>
            </a:r>
            <a:r>
              <a:rPr lang="hr-HR" sz="1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ostvarenje plana 2021. godine</a:t>
            </a:r>
            <a:endParaRPr lang="hr-HR" sz="1600" b="1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57AE20-93C8-4BA0-A38F-AD00154D0694}"/>
              </a:ext>
            </a:extLst>
          </p:cNvPr>
          <p:cNvSpPr txBox="1"/>
          <p:nvPr/>
        </p:nvSpPr>
        <p:spPr>
          <a:xfrm>
            <a:off x="533141" y="1615108"/>
            <a:ext cx="3888432" cy="1354217"/>
          </a:xfrm>
          <a:prstGeom prst="rect">
            <a:avLst/>
          </a:prstGeom>
          <a:solidFill>
            <a:srgbClr val="8EB4E3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b="1" dirty="0">
                <a:solidFill>
                  <a:schemeClr val="bg1"/>
                </a:solidFill>
              </a:rPr>
              <a:t>Rast izvoza 20%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b="1" dirty="0">
                <a:solidFill>
                  <a:schemeClr val="bg1"/>
                </a:solidFill>
              </a:rPr>
              <a:t>Udio izvoza 67%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b="1" dirty="0">
                <a:solidFill>
                  <a:schemeClr val="bg1"/>
                </a:solidFill>
              </a:rPr>
              <a:t>Blagi rast ugovorenih poslova na tržištima izvan EU (Island, Velika Britanija, Albanija)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DD6299-A8E2-4AB7-92D7-5E4DD7F0DA5A}"/>
              </a:ext>
            </a:extLst>
          </p:cNvPr>
          <p:cNvSpPr txBox="1"/>
          <p:nvPr/>
        </p:nvSpPr>
        <p:spPr>
          <a:xfrm>
            <a:off x="4734825" y="1615108"/>
            <a:ext cx="3888432" cy="1323439"/>
          </a:xfrm>
          <a:prstGeom prst="rect">
            <a:avLst/>
          </a:prstGeom>
          <a:solidFill>
            <a:srgbClr val="8EB4E3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b="1" dirty="0">
                <a:solidFill>
                  <a:schemeClr val="bg1"/>
                </a:solidFill>
              </a:rPr>
              <a:t>Prihodi  + 14,6 %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b="1" dirty="0">
                <a:solidFill>
                  <a:schemeClr val="bg1"/>
                </a:solidFill>
              </a:rPr>
              <a:t>EBITDA + 76,6%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b="1" dirty="0">
                <a:solidFill>
                  <a:schemeClr val="bg1"/>
                </a:solidFill>
              </a:rPr>
              <a:t>Neto dobit + 40 </a:t>
            </a:r>
            <a:r>
              <a:rPr lang="hr-HR" sz="1600" b="1" dirty="0" err="1">
                <a:solidFill>
                  <a:schemeClr val="bg1"/>
                </a:solidFill>
              </a:rPr>
              <a:t>mln</a:t>
            </a:r>
            <a:r>
              <a:rPr lang="hr-HR" sz="1600" b="1" dirty="0">
                <a:solidFill>
                  <a:schemeClr val="bg1"/>
                </a:solidFill>
              </a:rPr>
              <a:t> HRK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16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1600" b="1" dirty="0">
              <a:solidFill>
                <a:schemeClr val="bg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AA2D184-D4C9-44A2-85A3-0C06BB516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404813"/>
            <a:ext cx="8064127" cy="576262"/>
          </a:xfrm>
        </p:spPr>
        <p:txBody>
          <a:bodyPr/>
          <a:lstStyle/>
          <a:p>
            <a:r>
              <a:rPr lang="hr-HR" sz="3200" b="0" kern="1200" dirty="0"/>
              <a:t>Pogled u naprijed</a:t>
            </a:r>
          </a:p>
        </p:txBody>
      </p:sp>
    </p:spTree>
    <p:extLst>
      <p:ext uri="{BB962C8B-B14F-4D97-AF65-F5344CB8AC3E}">
        <p14:creationId xmlns:p14="http://schemas.microsoft.com/office/powerpoint/2010/main" val="15430796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74C8ADC-BE95-4AF4-B1F5-19AAEF989ED6}"/>
              </a:ext>
            </a:extLst>
          </p:cNvPr>
          <p:cNvSpPr txBox="1"/>
          <p:nvPr/>
        </p:nvSpPr>
        <p:spPr>
          <a:xfrm>
            <a:off x="468313" y="2132856"/>
            <a:ext cx="8207375" cy="2246769"/>
          </a:xfrm>
          <a:prstGeom prst="rect">
            <a:avLst/>
          </a:prstGeom>
          <a:solidFill>
            <a:srgbClr val="1E2864"/>
          </a:solidFill>
        </p:spPr>
        <p:txBody>
          <a:bodyPr wrap="square">
            <a:spAutoFit/>
          </a:bodyPr>
          <a:lstStyle/>
          <a:p>
            <a:pPr algn="ctr"/>
            <a:endParaRPr lang="hr-HR" sz="2800" b="1" dirty="0">
              <a:solidFill>
                <a:schemeClr val="bg1"/>
              </a:solidFill>
              <a:effectLst>
                <a:outerShdw dist="38100" sx="1000" sy="1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2800" b="1" dirty="0">
                <a:solidFill>
                  <a:schemeClr val="bg1"/>
                </a:solidFill>
                <a:effectLst>
                  <a:outerShdw dist="38100" sx="1000" sy="1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Usmjerenost na očuvanju financijske stabilnosti, povećanju profitabilnosti i ostvarenju postavljenih ciljeva</a:t>
            </a:r>
          </a:p>
          <a:p>
            <a:pPr algn="ctr"/>
            <a:endParaRPr lang="hr-HR" sz="2800" b="1" dirty="0">
              <a:solidFill>
                <a:schemeClr val="bg1"/>
              </a:solidFill>
              <a:effectLst>
                <a:outerShdw dist="38100" sx="1000" sy="1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25450B0-D470-445B-AC89-0DE919AE7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404813"/>
            <a:ext cx="8064127" cy="576262"/>
          </a:xfrm>
        </p:spPr>
        <p:txBody>
          <a:bodyPr/>
          <a:lstStyle/>
          <a:p>
            <a:r>
              <a:rPr lang="hr-HR" sz="3200" b="0" kern="1200" dirty="0"/>
              <a:t>Pogled u naprijed</a:t>
            </a:r>
          </a:p>
        </p:txBody>
      </p:sp>
    </p:spTree>
    <p:extLst>
      <p:ext uri="{BB962C8B-B14F-4D97-AF65-F5344CB8AC3E}">
        <p14:creationId xmlns:p14="http://schemas.microsoft.com/office/powerpoint/2010/main" val="23862608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electronics&#10;&#10;Description automatically generated">
            <a:extLst>
              <a:ext uri="{FF2B5EF4-FFF2-40B4-BE49-F238E27FC236}">
                <a16:creationId xmlns:a16="http://schemas.microsoft.com/office/drawing/2014/main" id="{87A94D38-A28F-084E-AE6E-FCD02ACB3AD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EA38DC-4690-405E-A511-F26A4BBAA1DB}"/>
              </a:ext>
            </a:extLst>
          </p:cNvPr>
          <p:cNvSpPr txBox="1"/>
          <p:nvPr/>
        </p:nvSpPr>
        <p:spPr>
          <a:xfrm>
            <a:off x="1865014" y="2958326"/>
            <a:ext cx="541397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4800" b="1" dirty="0">
                <a:solidFill>
                  <a:schemeClr val="bg1"/>
                </a:solidFill>
              </a:rPr>
              <a:t>Hvala na pažnji</a:t>
            </a:r>
          </a:p>
          <a:p>
            <a:pPr algn="ctr"/>
            <a:endParaRPr lang="hr-HR" sz="2400" b="1" dirty="0">
              <a:solidFill>
                <a:schemeClr val="bg1"/>
              </a:solidFill>
            </a:endParaRPr>
          </a:p>
          <a:p>
            <a:pPr algn="ctr"/>
            <a:endParaRPr lang="hr-HR" sz="2400" b="1" dirty="0">
              <a:solidFill>
                <a:schemeClr val="bg1"/>
              </a:solidFill>
            </a:endParaRPr>
          </a:p>
          <a:p>
            <a:pPr algn="ctr"/>
            <a:r>
              <a:rPr lang="hr-HR" sz="2400" dirty="0">
                <a:solidFill>
                  <a:schemeClr val="bg1"/>
                </a:solidFill>
              </a:rPr>
              <a:t>Kontakt: </a:t>
            </a:r>
          </a:p>
          <a:p>
            <a:pPr algn="ctr"/>
            <a:r>
              <a:rPr lang="hr-HR" sz="2400" b="1" dirty="0" err="1">
                <a:solidFill>
                  <a:schemeClr val="bg1"/>
                </a:solidFill>
              </a:rPr>
              <a:t>ir@koncar.hr</a:t>
            </a:r>
            <a:endParaRPr lang="hr-H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840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C64FC2-ACD6-724B-AE2D-320BC4CACD2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25252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F0A0598-197A-4387-B736-E7ADAA321DF0}"/>
              </a:ext>
            </a:extLst>
          </p:cNvPr>
          <p:cNvSpPr/>
          <p:nvPr/>
        </p:nvSpPr>
        <p:spPr>
          <a:xfrm>
            <a:off x="3419872" y="981075"/>
            <a:ext cx="5832648" cy="936104"/>
          </a:xfrm>
          <a:prstGeom prst="rect">
            <a:avLst/>
          </a:prstGeom>
          <a:solidFill>
            <a:srgbClr val="1E2864">
              <a:alpha val="90000"/>
            </a:srgbClr>
          </a:solidFill>
          <a:ln w="6350">
            <a:solidFill>
              <a:srgbClr val="AAAAAA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400" b="1" dirty="0">
                <a:solidFill>
                  <a:schemeClr val="bg1"/>
                </a:solidFill>
              </a:rPr>
              <a:t>1  Ključni pokazatelji</a:t>
            </a:r>
          </a:p>
        </p:txBody>
      </p:sp>
    </p:spTree>
    <p:extLst>
      <p:ext uri="{BB962C8B-B14F-4D97-AF65-F5344CB8AC3E}">
        <p14:creationId xmlns:p14="http://schemas.microsoft.com/office/powerpoint/2010/main" val="1386001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text, table, indoor, computer&#10;&#10;Description automatically generated">
            <a:extLst>
              <a:ext uri="{FF2B5EF4-FFF2-40B4-BE49-F238E27FC236}">
                <a16:creationId xmlns:a16="http://schemas.microsoft.com/office/drawing/2014/main" id="{24F4FBB5-F259-3F49-81FB-3E40541346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9"/>
          <a:stretch/>
        </p:blipFill>
        <p:spPr>
          <a:xfrm>
            <a:off x="468313" y="1484784"/>
            <a:ext cx="8207374" cy="403244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6C53D26-FA24-3748-8CCC-D6A9A97B44EC}"/>
              </a:ext>
            </a:extLst>
          </p:cNvPr>
          <p:cNvSpPr txBox="1"/>
          <p:nvPr/>
        </p:nvSpPr>
        <p:spPr>
          <a:xfrm>
            <a:off x="5967199" y="3609174"/>
            <a:ext cx="2565241" cy="1569660"/>
          </a:xfrm>
          <a:prstGeom prst="rect">
            <a:avLst/>
          </a:prstGeom>
          <a:solidFill>
            <a:schemeClr val="bg1">
              <a:alpha val="74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b="1" dirty="0">
                <a:ln w="12700">
                  <a:noFill/>
                  <a:prstDash val="solid"/>
                </a:ln>
                <a:solidFill>
                  <a:srgbClr val="1E2864"/>
                </a:solidFill>
              </a:rPr>
              <a:t>Izvozna tržišta</a:t>
            </a:r>
          </a:p>
          <a:p>
            <a:endParaRPr lang="hr-HR" b="1" dirty="0">
              <a:ln w="12700">
                <a:noFill/>
                <a:prstDash val="solid"/>
              </a:ln>
              <a:solidFill>
                <a:srgbClr val="1E2864"/>
              </a:solidFill>
            </a:endParaRPr>
          </a:p>
          <a:p>
            <a:endParaRPr lang="hr-HR" b="1" dirty="0">
              <a:ln w="12700">
                <a:noFill/>
                <a:prstDash val="solid"/>
              </a:ln>
              <a:solidFill>
                <a:srgbClr val="1E2864"/>
              </a:solidFill>
            </a:endParaRPr>
          </a:p>
          <a:p>
            <a:endParaRPr lang="hr-HR" dirty="0">
              <a:ln w="12700">
                <a:noFill/>
                <a:prstDash val="solid"/>
              </a:ln>
              <a:solidFill>
                <a:srgbClr val="1E2864"/>
              </a:solidFill>
            </a:endParaRPr>
          </a:p>
          <a:p>
            <a:r>
              <a:rPr lang="hr-HR" sz="2400" b="1" dirty="0">
                <a:ln w="12700">
                  <a:noFill/>
                  <a:prstDash val="solid"/>
                </a:ln>
                <a:solidFill>
                  <a:srgbClr val="1E2864"/>
                </a:solidFill>
              </a:rPr>
              <a:t>+20,5%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4506EE3-EF2A-1842-BA45-5F105AC5F4A6}"/>
              </a:ext>
            </a:extLst>
          </p:cNvPr>
          <p:cNvSpPr txBox="1"/>
          <p:nvPr/>
        </p:nvSpPr>
        <p:spPr>
          <a:xfrm>
            <a:off x="666373" y="3609174"/>
            <a:ext cx="2565241" cy="1569660"/>
          </a:xfrm>
          <a:prstGeom prst="rect">
            <a:avLst/>
          </a:prstGeom>
          <a:solidFill>
            <a:schemeClr val="bg1">
              <a:alpha val="74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b="1" dirty="0">
                <a:ln w="12700">
                  <a:noFill/>
                  <a:prstDash val="solid"/>
                </a:ln>
                <a:solidFill>
                  <a:srgbClr val="1E2864"/>
                </a:solidFill>
              </a:rPr>
              <a:t>EBITDA</a:t>
            </a:r>
            <a:endParaRPr lang="hr-HR" dirty="0">
              <a:ln w="12700">
                <a:noFill/>
                <a:prstDash val="solid"/>
              </a:ln>
              <a:solidFill>
                <a:srgbClr val="1E2864"/>
              </a:solidFill>
            </a:endParaRPr>
          </a:p>
          <a:p>
            <a:endParaRPr lang="hr-HR" dirty="0">
              <a:ln w="12700">
                <a:noFill/>
                <a:prstDash val="solid"/>
              </a:ln>
              <a:solidFill>
                <a:srgbClr val="1E2864"/>
              </a:solidFill>
            </a:endParaRPr>
          </a:p>
          <a:p>
            <a:endParaRPr lang="hr-HR" dirty="0">
              <a:ln w="12700">
                <a:noFill/>
                <a:prstDash val="solid"/>
              </a:ln>
              <a:solidFill>
                <a:srgbClr val="1E2864"/>
              </a:solidFill>
            </a:endParaRPr>
          </a:p>
          <a:p>
            <a:endParaRPr lang="hr-HR" dirty="0">
              <a:ln w="12700">
                <a:noFill/>
                <a:prstDash val="solid"/>
              </a:ln>
              <a:solidFill>
                <a:srgbClr val="1E2864"/>
              </a:solidFill>
            </a:endParaRPr>
          </a:p>
          <a:p>
            <a:r>
              <a:rPr lang="hr-HR" sz="2400" b="1" dirty="0">
                <a:ln w="12700">
                  <a:noFill/>
                  <a:prstDash val="solid"/>
                </a:ln>
                <a:solidFill>
                  <a:srgbClr val="1E2864"/>
                </a:solidFill>
              </a:rPr>
              <a:t>+76,6%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6675962-9696-D545-84A2-48D4F0735E5E}"/>
              </a:ext>
            </a:extLst>
          </p:cNvPr>
          <p:cNvSpPr txBox="1"/>
          <p:nvPr/>
        </p:nvSpPr>
        <p:spPr>
          <a:xfrm>
            <a:off x="3317082" y="1772817"/>
            <a:ext cx="2565241" cy="1661993"/>
          </a:xfrm>
          <a:prstGeom prst="rect">
            <a:avLst/>
          </a:prstGeom>
          <a:solidFill>
            <a:schemeClr val="bg1">
              <a:alpha val="74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b="1" i="1" dirty="0">
                <a:ln w="12700">
                  <a:noFill/>
                  <a:prstDash val="solid"/>
                </a:ln>
                <a:solidFill>
                  <a:srgbClr val="1E2864"/>
                </a:solidFill>
              </a:rPr>
              <a:t>„</a:t>
            </a:r>
            <a:r>
              <a:rPr lang="hr-HR" b="1" i="1" dirty="0" err="1">
                <a:ln w="12700">
                  <a:noFill/>
                  <a:prstDash val="solid"/>
                </a:ln>
                <a:solidFill>
                  <a:srgbClr val="1E2864"/>
                </a:solidFill>
              </a:rPr>
              <a:t>Back</a:t>
            </a:r>
            <a:r>
              <a:rPr lang="hr-HR" b="1" i="1" dirty="0">
                <a:ln w="12700">
                  <a:noFill/>
                  <a:prstDash val="solid"/>
                </a:ln>
                <a:solidFill>
                  <a:srgbClr val="1E2864"/>
                </a:solidFill>
              </a:rPr>
              <a:t>-log”</a:t>
            </a:r>
          </a:p>
          <a:p>
            <a:endParaRPr lang="hr-HR" sz="2000" b="1" dirty="0">
              <a:ln w="12700">
                <a:noFill/>
                <a:prstDash val="solid"/>
              </a:ln>
              <a:solidFill>
                <a:srgbClr val="1E2864"/>
              </a:solidFill>
            </a:endParaRPr>
          </a:p>
          <a:p>
            <a:endParaRPr lang="hr-HR" sz="2000" b="1" dirty="0">
              <a:ln w="12700">
                <a:noFill/>
                <a:prstDash val="solid"/>
              </a:ln>
              <a:solidFill>
                <a:srgbClr val="1E2864"/>
              </a:solidFill>
            </a:endParaRPr>
          </a:p>
          <a:p>
            <a:endParaRPr lang="hr-HR" sz="2000" dirty="0">
              <a:ln w="12700">
                <a:noFill/>
                <a:prstDash val="solid"/>
              </a:ln>
              <a:solidFill>
                <a:srgbClr val="1E2864"/>
              </a:solidFill>
            </a:endParaRPr>
          </a:p>
          <a:p>
            <a:r>
              <a:rPr lang="hr-HR" sz="2400" b="1" dirty="0">
                <a:ln w="12700">
                  <a:noFill/>
                  <a:prstDash val="solid"/>
                </a:ln>
                <a:solidFill>
                  <a:srgbClr val="1E2864"/>
                </a:solidFill>
              </a:rPr>
              <a:t>+6,5%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B641798-EAF0-9640-BAD0-5A164EA6B63F}"/>
              </a:ext>
            </a:extLst>
          </p:cNvPr>
          <p:cNvSpPr txBox="1"/>
          <p:nvPr/>
        </p:nvSpPr>
        <p:spPr>
          <a:xfrm>
            <a:off x="5967199" y="1772817"/>
            <a:ext cx="2565241" cy="1661993"/>
          </a:xfrm>
          <a:prstGeom prst="rect">
            <a:avLst/>
          </a:prstGeom>
          <a:solidFill>
            <a:schemeClr val="bg1">
              <a:alpha val="74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b="1" dirty="0">
                <a:ln w="12700">
                  <a:noFill/>
                  <a:prstDash val="solid"/>
                </a:ln>
                <a:solidFill>
                  <a:srgbClr val="1E2864"/>
                </a:solidFill>
              </a:rPr>
              <a:t>Prihodi</a:t>
            </a:r>
          </a:p>
          <a:p>
            <a:endParaRPr lang="hr-HR" sz="2000" b="1" dirty="0">
              <a:ln w="12700">
                <a:noFill/>
                <a:prstDash val="solid"/>
              </a:ln>
              <a:solidFill>
                <a:srgbClr val="1E2864"/>
              </a:solidFill>
            </a:endParaRPr>
          </a:p>
          <a:p>
            <a:endParaRPr lang="hr-HR" sz="2000" b="1" dirty="0">
              <a:ln w="12700">
                <a:noFill/>
                <a:prstDash val="solid"/>
              </a:ln>
              <a:solidFill>
                <a:srgbClr val="1E2864"/>
              </a:solidFill>
            </a:endParaRPr>
          </a:p>
          <a:p>
            <a:endParaRPr lang="hr-HR" sz="2000" dirty="0">
              <a:ln w="12700">
                <a:noFill/>
                <a:prstDash val="solid"/>
              </a:ln>
              <a:solidFill>
                <a:srgbClr val="1E2864"/>
              </a:solidFill>
            </a:endParaRPr>
          </a:p>
          <a:p>
            <a:r>
              <a:rPr lang="hr-HR" sz="2400" b="1" dirty="0">
                <a:ln w="12700">
                  <a:noFill/>
                  <a:prstDash val="solid"/>
                </a:ln>
                <a:solidFill>
                  <a:srgbClr val="1E2864"/>
                </a:solidFill>
              </a:rPr>
              <a:t>+14,6%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5F5885-2E7C-3E44-9EF4-26C044C90A0D}"/>
              </a:ext>
            </a:extLst>
          </p:cNvPr>
          <p:cNvSpPr txBox="1"/>
          <p:nvPr/>
        </p:nvSpPr>
        <p:spPr>
          <a:xfrm>
            <a:off x="666373" y="1772817"/>
            <a:ext cx="2565241" cy="1661993"/>
          </a:xfrm>
          <a:prstGeom prst="rect">
            <a:avLst/>
          </a:prstGeom>
          <a:solidFill>
            <a:schemeClr val="bg1">
              <a:alpha val="74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b="1" dirty="0">
                <a:ln w="12700">
                  <a:noFill/>
                  <a:prstDash val="solid"/>
                </a:ln>
                <a:solidFill>
                  <a:srgbClr val="1E2864"/>
                </a:solidFill>
              </a:rPr>
              <a:t>Ugovoreni poslovi</a:t>
            </a:r>
          </a:p>
          <a:p>
            <a:endParaRPr lang="hr-HR" sz="2000" b="1" dirty="0">
              <a:ln w="12700">
                <a:noFill/>
                <a:prstDash val="solid"/>
              </a:ln>
              <a:solidFill>
                <a:srgbClr val="1E2864"/>
              </a:solidFill>
            </a:endParaRPr>
          </a:p>
          <a:p>
            <a:endParaRPr lang="hr-HR" sz="2000" b="1" dirty="0">
              <a:ln w="12700">
                <a:noFill/>
                <a:prstDash val="solid"/>
              </a:ln>
              <a:solidFill>
                <a:srgbClr val="1E2864"/>
              </a:solidFill>
            </a:endParaRPr>
          </a:p>
          <a:p>
            <a:endParaRPr lang="hr-HR" sz="2000" dirty="0">
              <a:ln w="12700">
                <a:noFill/>
                <a:prstDash val="solid"/>
              </a:ln>
              <a:solidFill>
                <a:srgbClr val="1E2864"/>
              </a:solidFill>
            </a:endParaRPr>
          </a:p>
          <a:p>
            <a:r>
              <a:rPr lang="hr-HR" sz="2400" b="1" dirty="0">
                <a:ln w="12700">
                  <a:noFill/>
                  <a:prstDash val="solid"/>
                </a:ln>
                <a:solidFill>
                  <a:srgbClr val="1E2864"/>
                </a:solidFill>
              </a:rPr>
              <a:t>+41,8 %</a:t>
            </a:r>
          </a:p>
        </p:txBody>
      </p:sp>
      <p:pic>
        <p:nvPicPr>
          <p:cNvPr id="19" name="Graphic 18" descr="Bar graph with upward trend with solid fill">
            <a:extLst>
              <a:ext uri="{FF2B5EF4-FFF2-40B4-BE49-F238E27FC236}">
                <a16:creationId xmlns:a16="http://schemas.microsoft.com/office/drawing/2014/main" id="{9B41B2F4-2FD6-4EC8-8228-106FD6F3F4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05293" y="2589909"/>
            <a:ext cx="833353" cy="833353"/>
          </a:xfrm>
          <a:prstGeom prst="rect">
            <a:avLst/>
          </a:prstGeom>
        </p:spPr>
      </p:pic>
      <p:pic>
        <p:nvPicPr>
          <p:cNvPr id="27" name="Graphic 26" descr="Coins outline">
            <a:extLst>
              <a:ext uri="{FF2B5EF4-FFF2-40B4-BE49-F238E27FC236}">
                <a16:creationId xmlns:a16="http://schemas.microsoft.com/office/drawing/2014/main" id="{E11083E0-81EF-4B46-94D3-7A517C85C4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05293" y="4050330"/>
            <a:ext cx="833353" cy="833353"/>
          </a:xfrm>
          <a:prstGeom prst="rect">
            <a:avLst/>
          </a:prstGeom>
        </p:spPr>
      </p:pic>
      <p:pic>
        <p:nvPicPr>
          <p:cNvPr id="4" name="Graphic 3" descr="Contract outline">
            <a:extLst>
              <a:ext uri="{FF2B5EF4-FFF2-40B4-BE49-F238E27FC236}">
                <a16:creationId xmlns:a16="http://schemas.microsoft.com/office/drawing/2014/main" id="{C35A05E6-F0AC-41A1-8FA6-FE85288BA98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291272" y="2472105"/>
            <a:ext cx="905437" cy="905437"/>
          </a:xfrm>
          <a:prstGeom prst="rect">
            <a:avLst/>
          </a:prstGeom>
        </p:spPr>
      </p:pic>
      <p:pic>
        <p:nvPicPr>
          <p:cNvPr id="11" name="Graphic 10" descr="Arrow circle with solid fill">
            <a:extLst>
              <a:ext uri="{FF2B5EF4-FFF2-40B4-BE49-F238E27FC236}">
                <a16:creationId xmlns:a16="http://schemas.microsoft.com/office/drawing/2014/main" id="{1C7EB951-6646-4119-A78C-B3FCF8B318E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856513" y="2524007"/>
            <a:ext cx="962006" cy="962006"/>
          </a:xfrm>
          <a:prstGeom prst="rect">
            <a:avLst/>
          </a:prstGeom>
        </p:spPr>
      </p:pic>
      <p:pic>
        <p:nvPicPr>
          <p:cNvPr id="24" name="Graphic 23" descr="Upward trend outline">
            <a:extLst>
              <a:ext uri="{FF2B5EF4-FFF2-40B4-BE49-F238E27FC236}">
                <a16:creationId xmlns:a16="http://schemas.microsoft.com/office/drawing/2014/main" id="{4A768158-EAD0-45D1-B5BD-F5653AB7887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249964" y="4293718"/>
            <a:ext cx="819206" cy="819206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B20E2A0-0092-4AD0-8A6E-DF98063B4854}"/>
              </a:ext>
            </a:extLst>
          </p:cNvPr>
          <p:cNvSpPr txBox="1">
            <a:spLocks/>
          </p:cNvSpPr>
          <p:nvPr/>
        </p:nvSpPr>
        <p:spPr bwMode="auto">
          <a:xfrm>
            <a:off x="468313" y="404813"/>
            <a:ext cx="808513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2864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2864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2864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2864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2864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E2864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E2864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E2864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E2864"/>
                </a:solidFill>
                <a:latin typeface="Arial" charset="0"/>
              </a:defRPr>
            </a:lvl9pPr>
          </a:lstStyle>
          <a:p>
            <a:r>
              <a:rPr lang="hr-HR" sz="3200" b="0" dirty="0"/>
              <a:t>Odličan početak poslovne godine</a:t>
            </a:r>
            <a:endParaRPr lang="hr-HR" sz="3200" b="0" kern="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7D5B84-A879-1E4A-BBD0-2ACEDE2CBAA1}"/>
              </a:ext>
            </a:extLst>
          </p:cNvPr>
          <p:cNvSpPr txBox="1"/>
          <p:nvPr/>
        </p:nvSpPr>
        <p:spPr>
          <a:xfrm>
            <a:off x="3308164" y="3609985"/>
            <a:ext cx="2565241" cy="1569660"/>
          </a:xfrm>
          <a:prstGeom prst="rect">
            <a:avLst/>
          </a:prstGeom>
          <a:solidFill>
            <a:schemeClr val="bg1">
              <a:alpha val="74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b="1" dirty="0">
                <a:ln w="12700">
                  <a:noFill/>
                  <a:prstDash val="solid"/>
                </a:ln>
                <a:solidFill>
                  <a:srgbClr val="1E2864"/>
                </a:solidFill>
              </a:rPr>
              <a:t>EBITDA marža</a:t>
            </a:r>
          </a:p>
          <a:p>
            <a:endParaRPr lang="hr-HR" b="1" dirty="0">
              <a:ln w="12700">
                <a:noFill/>
                <a:prstDash val="solid"/>
              </a:ln>
              <a:solidFill>
                <a:srgbClr val="1E2864"/>
              </a:solidFill>
            </a:endParaRPr>
          </a:p>
          <a:p>
            <a:endParaRPr lang="hr-HR" b="1" dirty="0">
              <a:ln w="12700">
                <a:noFill/>
                <a:prstDash val="solid"/>
              </a:ln>
              <a:solidFill>
                <a:srgbClr val="1E2864"/>
              </a:solidFill>
            </a:endParaRPr>
          </a:p>
          <a:p>
            <a:endParaRPr lang="hr-HR" dirty="0">
              <a:ln w="12700">
                <a:noFill/>
                <a:prstDash val="solid"/>
              </a:ln>
              <a:solidFill>
                <a:srgbClr val="1E2864"/>
              </a:solidFill>
            </a:endParaRPr>
          </a:p>
          <a:p>
            <a:r>
              <a:rPr lang="hr-HR" sz="2400" b="1" dirty="0">
                <a:ln w="12700">
                  <a:noFill/>
                  <a:prstDash val="solid"/>
                </a:ln>
                <a:solidFill>
                  <a:srgbClr val="1E2864"/>
                </a:solidFill>
              </a:rPr>
              <a:t>+312 </a:t>
            </a:r>
            <a:r>
              <a:rPr lang="hr-HR" sz="2400" b="1" dirty="0" err="1">
                <a:ln w="12700">
                  <a:noFill/>
                  <a:prstDash val="solid"/>
                </a:ln>
                <a:solidFill>
                  <a:srgbClr val="1E2864"/>
                </a:solidFill>
              </a:rPr>
              <a:t>bps</a:t>
            </a:r>
            <a:endParaRPr lang="hr-HR" sz="2400" b="1" dirty="0">
              <a:ln w="12700">
                <a:noFill/>
                <a:prstDash val="solid"/>
              </a:ln>
              <a:solidFill>
                <a:srgbClr val="1E28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380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1520F311-D6D1-492F-A85C-6FDBE19BDB62}"/>
              </a:ext>
            </a:extLst>
          </p:cNvPr>
          <p:cNvSpPr txBox="1"/>
          <p:nvPr/>
        </p:nvSpPr>
        <p:spPr>
          <a:xfrm>
            <a:off x="860106" y="2121107"/>
            <a:ext cx="223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b="1" dirty="0"/>
              <a:t>Ugovoreni poslovi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574BB61-8655-482E-91A8-4B0627ECEDB4}"/>
              </a:ext>
            </a:extLst>
          </p:cNvPr>
          <p:cNvCxnSpPr/>
          <p:nvPr/>
        </p:nvCxnSpPr>
        <p:spPr>
          <a:xfrm flipV="1">
            <a:off x="1250898" y="2932021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87C9DE0-A6A9-40D3-8961-D9ED98F7F899}"/>
              </a:ext>
            </a:extLst>
          </p:cNvPr>
          <p:cNvCxnSpPr/>
          <p:nvPr/>
        </p:nvCxnSpPr>
        <p:spPr>
          <a:xfrm>
            <a:off x="1250898" y="2927335"/>
            <a:ext cx="14506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428AF1E2-DE28-4060-8D23-79C3FE521142}"/>
              </a:ext>
            </a:extLst>
          </p:cNvPr>
          <p:cNvSpPr txBox="1"/>
          <p:nvPr/>
        </p:nvSpPr>
        <p:spPr>
          <a:xfrm>
            <a:off x="1706245" y="2574158"/>
            <a:ext cx="1004955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r-HR" sz="12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+41,8%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EAED0F0-E44E-4345-A5F7-411B9105E9E6}"/>
              </a:ext>
            </a:extLst>
          </p:cNvPr>
          <p:cNvSpPr/>
          <p:nvPr/>
        </p:nvSpPr>
        <p:spPr>
          <a:xfrm>
            <a:off x="1575533" y="2574158"/>
            <a:ext cx="846115" cy="307776"/>
          </a:xfrm>
          <a:prstGeom prst="ellipse">
            <a:avLst/>
          </a:prstGeom>
          <a:noFill/>
          <a:ln w="158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rgbClr val="00B050"/>
              </a:solidFill>
            </a:endParaRPr>
          </a:p>
        </p:txBody>
      </p:sp>
      <p:graphicFrame>
        <p:nvGraphicFramePr>
          <p:cNvPr id="34" name="Chart 33">
            <a:extLst>
              <a:ext uri="{FF2B5EF4-FFF2-40B4-BE49-F238E27FC236}">
                <a16:creationId xmlns:a16="http://schemas.microsoft.com/office/drawing/2014/main" id="{058EECFD-6F22-44F3-9F0E-E4AD7E6D38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1677943"/>
              </p:ext>
            </p:extLst>
          </p:nvPr>
        </p:nvGraphicFramePr>
        <p:xfrm>
          <a:off x="5829662" y="2061677"/>
          <a:ext cx="2797807" cy="1956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4D847D1-3A2B-4A0C-81FA-A6B42782D018}"/>
              </a:ext>
            </a:extLst>
          </p:cNvPr>
          <p:cNvCxnSpPr>
            <a:cxnSpLocks/>
          </p:cNvCxnSpPr>
          <p:nvPr/>
        </p:nvCxnSpPr>
        <p:spPr>
          <a:xfrm flipV="1">
            <a:off x="6075434" y="2873168"/>
            <a:ext cx="0" cy="2699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D66519F4-85FA-4003-A447-D6A00864B023}"/>
              </a:ext>
            </a:extLst>
          </p:cNvPr>
          <p:cNvSpPr txBox="1"/>
          <p:nvPr/>
        </p:nvSpPr>
        <p:spPr>
          <a:xfrm>
            <a:off x="5816762" y="2109951"/>
            <a:ext cx="223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b="1" dirty="0"/>
              <a:t>Prihodi od prodaje</a:t>
            </a:r>
          </a:p>
        </p:txBody>
      </p:sp>
      <p:sp>
        <p:nvSpPr>
          <p:cNvPr id="40" name="Arrow: Down 39">
            <a:extLst>
              <a:ext uri="{FF2B5EF4-FFF2-40B4-BE49-F238E27FC236}">
                <a16:creationId xmlns:a16="http://schemas.microsoft.com/office/drawing/2014/main" id="{ACC281CF-85A3-4BC5-A5E8-0BC932B4DDF5}"/>
              </a:ext>
            </a:extLst>
          </p:cNvPr>
          <p:cNvSpPr/>
          <p:nvPr/>
        </p:nvSpPr>
        <p:spPr>
          <a:xfrm rot="10800000" flipH="1">
            <a:off x="4447804" y="2568744"/>
            <a:ext cx="391671" cy="346027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9E0A5A8-696F-4A3D-970F-89F5D823F5E2}"/>
              </a:ext>
            </a:extLst>
          </p:cNvPr>
          <p:cNvSpPr txBox="1"/>
          <p:nvPr/>
        </p:nvSpPr>
        <p:spPr>
          <a:xfrm rot="16200000">
            <a:off x="174945" y="3312967"/>
            <a:ext cx="7681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000" dirty="0"/>
              <a:t>HRK, </a:t>
            </a:r>
            <a:r>
              <a:rPr lang="hr-HR" sz="1000" dirty="0" err="1"/>
              <a:t>mln</a:t>
            </a:r>
            <a:r>
              <a:rPr lang="hr-HR" sz="1000" dirty="0"/>
              <a:t>.</a:t>
            </a:r>
          </a:p>
        </p:txBody>
      </p: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A2B871D1-3066-4903-8180-F4B058D968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0732134"/>
              </p:ext>
            </p:extLst>
          </p:nvPr>
        </p:nvGraphicFramePr>
        <p:xfrm>
          <a:off x="291319" y="2636098"/>
          <a:ext cx="3901723" cy="1956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03162F20-A16B-40EC-B09B-84FF031873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7556188"/>
              </p:ext>
            </p:extLst>
          </p:nvPr>
        </p:nvGraphicFramePr>
        <p:xfrm>
          <a:off x="5220072" y="2708920"/>
          <a:ext cx="3723265" cy="1860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DA56EC8B-2A64-4573-A643-99460BB1AB7B}"/>
              </a:ext>
            </a:extLst>
          </p:cNvPr>
          <p:cNvSpPr txBox="1"/>
          <p:nvPr/>
        </p:nvSpPr>
        <p:spPr>
          <a:xfrm>
            <a:off x="6582592" y="2542031"/>
            <a:ext cx="1004955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r-HR" sz="12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+14,4%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8B60ADA-0186-41F2-8CE3-AA8014020911}"/>
              </a:ext>
            </a:extLst>
          </p:cNvPr>
          <p:cNvSpPr/>
          <p:nvPr/>
        </p:nvSpPr>
        <p:spPr>
          <a:xfrm>
            <a:off x="6545395" y="2526643"/>
            <a:ext cx="846115" cy="307776"/>
          </a:xfrm>
          <a:prstGeom prst="ellipse">
            <a:avLst/>
          </a:prstGeom>
          <a:noFill/>
          <a:ln w="158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rgbClr val="00B05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6D476A8-316A-48C9-9BA3-993B1CB47A75}"/>
              </a:ext>
            </a:extLst>
          </p:cNvPr>
          <p:cNvCxnSpPr>
            <a:cxnSpLocks/>
          </p:cNvCxnSpPr>
          <p:nvPr/>
        </p:nvCxnSpPr>
        <p:spPr>
          <a:xfrm flipV="1">
            <a:off x="6090850" y="2881934"/>
            <a:ext cx="0" cy="3749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1FA90C3-3DB4-4913-B3B3-E1BD444C86BE}"/>
              </a:ext>
            </a:extLst>
          </p:cNvPr>
          <p:cNvCxnSpPr/>
          <p:nvPr/>
        </p:nvCxnSpPr>
        <p:spPr>
          <a:xfrm>
            <a:off x="6098153" y="2881934"/>
            <a:ext cx="17281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itle 1">
            <a:extLst>
              <a:ext uri="{FF2B5EF4-FFF2-40B4-BE49-F238E27FC236}">
                <a16:creationId xmlns:a16="http://schemas.microsoft.com/office/drawing/2014/main" id="{AD61E3B5-9733-4CEA-B771-49A2EC413309}"/>
              </a:ext>
            </a:extLst>
          </p:cNvPr>
          <p:cNvSpPr txBox="1">
            <a:spLocks/>
          </p:cNvSpPr>
          <p:nvPr/>
        </p:nvSpPr>
        <p:spPr bwMode="auto">
          <a:xfrm>
            <a:off x="468313" y="404813"/>
            <a:ext cx="808513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2864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2864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2864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2864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2864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E2864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E2864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E2864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E2864"/>
                </a:solidFill>
                <a:latin typeface="Arial" charset="0"/>
              </a:defRPr>
            </a:lvl9pPr>
          </a:lstStyle>
          <a:p>
            <a:r>
              <a:rPr lang="hr-HR" sz="3200" b="0" dirty="0"/>
              <a:t>Odličan početak poslovne godine</a:t>
            </a:r>
            <a:endParaRPr lang="hr-HR" sz="3200" b="0" kern="0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AA36772-DE43-404C-8719-4B59DFA74EA1}"/>
              </a:ext>
            </a:extLst>
          </p:cNvPr>
          <p:cNvSpPr/>
          <p:nvPr/>
        </p:nvSpPr>
        <p:spPr>
          <a:xfrm>
            <a:off x="3923929" y="3060859"/>
            <a:ext cx="1440160" cy="1085593"/>
          </a:xfrm>
          <a:prstGeom prst="rect">
            <a:avLst/>
          </a:prstGeom>
          <a:solidFill>
            <a:srgbClr val="1E2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 err="1"/>
              <a:t>Book</a:t>
            </a:r>
            <a:r>
              <a:rPr lang="hr-HR" sz="1600" b="1" dirty="0"/>
              <a:t>-to-</a:t>
            </a:r>
            <a:r>
              <a:rPr lang="hr-HR" sz="1600" b="1" dirty="0" err="1"/>
              <a:t>bill</a:t>
            </a:r>
            <a:endParaRPr lang="hr-HR" sz="1600" b="1" dirty="0"/>
          </a:p>
          <a:p>
            <a:pPr algn="ctr"/>
            <a:r>
              <a:rPr lang="hr-HR" sz="1600" b="1" dirty="0"/>
              <a:t>1.39</a:t>
            </a:r>
          </a:p>
        </p:txBody>
      </p:sp>
    </p:spTree>
    <p:extLst>
      <p:ext uri="{BB962C8B-B14F-4D97-AF65-F5344CB8AC3E}">
        <p14:creationId xmlns:p14="http://schemas.microsoft.com/office/powerpoint/2010/main" val="1994653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550A17BA-70A9-4789-8B93-32CA7396FBD6}"/>
              </a:ext>
            </a:extLst>
          </p:cNvPr>
          <p:cNvSpPr txBox="1"/>
          <p:nvPr/>
        </p:nvSpPr>
        <p:spPr>
          <a:xfrm>
            <a:off x="1364379" y="1268760"/>
            <a:ext cx="223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b="1" dirty="0"/>
              <a:t>EBITDA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15AE9C4-424B-4943-A6FA-CBAEC638F9A2}"/>
              </a:ext>
            </a:extLst>
          </p:cNvPr>
          <p:cNvSpPr txBox="1"/>
          <p:nvPr/>
        </p:nvSpPr>
        <p:spPr>
          <a:xfrm>
            <a:off x="5220517" y="1268760"/>
            <a:ext cx="223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b="1" dirty="0"/>
              <a:t>EBITDA marža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F335819-9371-40A4-A051-3A887CFA4EA8}"/>
              </a:ext>
            </a:extLst>
          </p:cNvPr>
          <p:cNvSpPr txBox="1"/>
          <p:nvPr/>
        </p:nvSpPr>
        <p:spPr>
          <a:xfrm>
            <a:off x="1181126" y="3765257"/>
            <a:ext cx="30138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b="1" dirty="0"/>
              <a:t>EBITDA marža normalizirana</a:t>
            </a:r>
          </a:p>
        </p:txBody>
      </p:sp>
      <p:graphicFrame>
        <p:nvGraphicFramePr>
          <p:cNvPr id="54" name="Chart 53">
            <a:extLst>
              <a:ext uri="{FF2B5EF4-FFF2-40B4-BE49-F238E27FC236}">
                <a16:creationId xmlns:a16="http://schemas.microsoft.com/office/drawing/2014/main" id="{40EFCC65-3797-4166-9431-4B9B2E01FF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4638310"/>
              </p:ext>
            </p:extLst>
          </p:nvPr>
        </p:nvGraphicFramePr>
        <p:xfrm>
          <a:off x="1181126" y="4261772"/>
          <a:ext cx="2606219" cy="1692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5" name="Chart 54">
            <a:extLst>
              <a:ext uri="{FF2B5EF4-FFF2-40B4-BE49-F238E27FC236}">
                <a16:creationId xmlns:a16="http://schemas.microsoft.com/office/drawing/2014/main" id="{D9DE0865-0ED9-4BEC-9CA7-A759987A97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1747440"/>
              </p:ext>
            </p:extLst>
          </p:nvPr>
        </p:nvGraphicFramePr>
        <p:xfrm>
          <a:off x="5004944" y="4507157"/>
          <a:ext cx="2663400" cy="1463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77089CD-123F-4E2B-AD51-BADDE0101D4F}"/>
              </a:ext>
            </a:extLst>
          </p:cNvPr>
          <p:cNvCxnSpPr>
            <a:cxnSpLocks/>
          </p:cNvCxnSpPr>
          <p:nvPr/>
        </p:nvCxnSpPr>
        <p:spPr>
          <a:xfrm flipV="1">
            <a:off x="5702466" y="4221088"/>
            <a:ext cx="0" cy="8497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ED7A4C02-4A3F-4B5F-8F37-9522D60EC23D}"/>
              </a:ext>
            </a:extLst>
          </p:cNvPr>
          <p:cNvSpPr txBox="1"/>
          <p:nvPr/>
        </p:nvSpPr>
        <p:spPr>
          <a:xfrm>
            <a:off x="5004944" y="3765257"/>
            <a:ext cx="26062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b="1" dirty="0"/>
              <a:t>EBITDA normalizirana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4C0E42A-585F-4C78-96D7-7ECAC67FCE36}"/>
              </a:ext>
            </a:extLst>
          </p:cNvPr>
          <p:cNvSpPr txBox="1"/>
          <p:nvPr/>
        </p:nvSpPr>
        <p:spPr>
          <a:xfrm>
            <a:off x="2012030" y="4260458"/>
            <a:ext cx="9444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b="1" dirty="0">
                <a:solidFill>
                  <a:srgbClr val="00B050"/>
                </a:solidFill>
              </a:rPr>
              <a:t>+ 80,6%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A8CB5B8A-1F4B-4E74-8BD7-30496E45F42C}"/>
              </a:ext>
            </a:extLst>
          </p:cNvPr>
          <p:cNvSpPr/>
          <p:nvPr/>
        </p:nvSpPr>
        <p:spPr>
          <a:xfrm>
            <a:off x="1969199" y="4291236"/>
            <a:ext cx="1022609" cy="307776"/>
          </a:xfrm>
          <a:prstGeom prst="ellipse">
            <a:avLst/>
          </a:prstGeom>
          <a:noFill/>
          <a:ln w="158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rgbClr val="00B050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EF3CB64-CC90-4127-8910-19179235F254}"/>
              </a:ext>
            </a:extLst>
          </p:cNvPr>
          <p:cNvCxnSpPr>
            <a:cxnSpLocks/>
          </p:cNvCxnSpPr>
          <p:nvPr/>
        </p:nvCxnSpPr>
        <p:spPr>
          <a:xfrm flipV="1">
            <a:off x="1910508" y="4221088"/>
            <a:ext cx="0" cy="7949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7" name="Chart 56">
            <a:extLst>
              <a:ext uri="{FF2B5EF4-FFF2-40B4-BE49-F238E27FC236}">
                <a16:creationId xmlns:a16="http://schemas.microsoft.com/office/drawing/2014/main" id="{40EFCC65-3797-4166-9431-4B9B2E01FF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2775849"/>
              </p:ext>
            </p:extLst>
          </p:nvPr>
        </p:nvGraphicFramePr>
        <p:xfrm>
          <a:off x="1104501" y="1670636"/>
          <a:ext cx="2556505" cy="1767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0810A6FD-C610-40B8-B0F8-E0E781F75CC3}"/>
              </a:ext>
            </a:extLst>
          </p:cNvPr>
          <p:cNvSpPr txBox="1"/>
          <p:nvPr/>
        </p:nvSpPr>
        <p:spPr>
          <a:xfrm>
            <a:off x="1910508" y="1669877"/>
            <a:ext cx="944489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hr-HR" sz="1600" b="1" dirty="0">
                <a:solidFill>
                  <a:srgbClr val="00B050"/>
                </a:solidFill>
              </a:rPr>
              <a:t>+ 76,6%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FE2AEEFC-E98C-465C-ACBF-19F329325766}"/>
              </a:ext>
            </a:extLst>
          </p:cNvPr>
          <p:cNvSpPr/>
          <p:nvPr/>
        </p:nvSpPr>
        <p:spPr>
          <a:xfrm>
            <a:off x="1910508" y="1698150"/>
            <a:ext cx="1022609" cy="307776"/>
          </a:xfrm>
          <a:prstGeom prst="ellipse">
            <a:avLst/>
          </a:prstGeom>
          <a:noFill/>
          <a:ln w="158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rgbClr val="00B050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CB120B6-87F9-4136-9999-1F4ABAD3326F}"/>
              </a:ext>
            </a:extLst>
          </p:cNvPr>
          <p:cNvCxnSpPr/>
          <p:nvPr/>
        </p:nvCxnSpPr>
        <p:spPr>
          <a:xfrm flipV="1">
            <a:off x="1899037" y="1676341"/>
            <a:ext cx="0" cy="7674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0D1B8DAC-03F9-48F1-B046-50BEB7012977}"/>
              </a:ext>
            </a:extLst>
          </p:cNvPr>
          <p:cNvCxnSpPr>
            <a:cxnSpLocks/>
          </p:cNvCxnSpPr>
          <p:nvPr/>
        </p:nvCxnSpPr>
        <p:spPr>
          <a:xfrm>
            <a:off x="1899037" y="1670636"/>
            <a:ext cx="125213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9" name="Chart 58">
            <a:extLst>
              <a:ext uri="{FF2B5EF4-FFF2-40B4-BE49-F238E27FC236}">
                <a16:creationId xmlns:a16="http://schemas.microsoft.com/office/drawing/2014/main" id="{D9DE0865-0ED9-4BEC-9CA7-A759987A97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8622238"/>
              </p:ext>
            </p:extLst>
          </p:nvPr>
        </p:nvGraphicFramePr>
        <p:xfrm>
          <a:off x="5004944" y="1952787"/>
          <a:ext cx="2663397" cy="1553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0" name="TextBox 59">
            <a:extLst>
              <a:ext uri="{FF2B5EF4-FFF2-40B4-BE49-F238E27FC236}">
                <a16:creationId xmlns:a16="http://schemas.microsoft.com/office/drawing/2014/main" id="{B25204EC-5249-4ECA-BEB9-C35DEDC21496}"/>
              </a:ext>
            </a:extLst>
          </p:cNvPr>
          <p:cNvSpPr txBox="1"/>
          <p:nvPr/>
        </p:nvSpPr>
        <p:spPr>
          <a:xfrm>
            <a:off x="5819790" y="1808772"/>
            <a:ext cx="11311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600" b="1" dirty="0">
                <a:solidFill>
                  <a:srgbClr val="00B050"/>
                </a:solidFill>
              </a:rPr>
              <a:t>+312 </a:t>
            </a:r>
            <a:r>
              <a:rPr lang="hr-HR" sz="1600" b="1" dirty="0" err="1">
                <a:solidFill>
                  <a:srgbClr val="00B050"/>
                </a:solidFill>
              </a:rPr>
              <a:t>bps</a:t>
            </a:r>
            <a:endParaRPr lang="hr-HR" sz="1600" b="1" dirty="0">
              <a:solidFill>
                <a:srgbClr val="00B050"/>
              </a:solidFill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68E3EECA-3720-4D40-8E7F-5E4CF7CE089A}"/>
              </a:ext>
            </a:extLst>
          </p:cNvPr>
          <p:cNvSpPr/>
          <p:nvPr/>
        </p:nvSpPr>
        <p:spPr>
          <a:xfrm>
            <a:off x="5771088" y="1824594"/>
            <a:ext cx="1131107" cy="327637"/>
          </a:xfrm>
          <a:prstGeom prst="ellipse">
            <a:avLst/>
          </a:prstGeom>
          <a:noFill/>
          <a:ln w="158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rgbClr val="00B050"/>
              </a:solidFill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B837B059-2FBB-0944-8EE1-B23E1E163864}"/>
              </a:ext>
            </a:extLst>
          </p:cNvPr>
          <p:cNvSpPr txBox="1">
            <a:spLocks/>
          </p:cNvSpPr>
          <p:nvPr/>
        </p:nvSpPr>
        <p:spPr bwMode="auto">
          <a:xfrm>
            <a:off x="468313" y="404813"/>
            <a:ext cx="808513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2864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2864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2864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2864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2864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E2864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E2864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E2864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E2864"/>
                </a:solidFill>
                <a:latin typeface="Arial" charset="0"/>
              </a:defRPr>
            </a:lvl9pPr>
          </a:lstStyle>
          <a:p>
            <a:r>
              <a:rPr lang="hr-HR" sz="3200" b="0" dirty="0"/>
              <a:t>Odličan početak poslovne godine</a:t>
            </a:r>
            <a:endParaRPr lang="hr-HR" sz="3200" b="0" kern="0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4DC6C53-8179-4B47-808D-AE36949F1C13}"/>
              </a:ext>
            </a:extLst>
          </p:cNvPr>
          <p:cNvCxnSpPr/>
          <p:nvPr/>
        </p:nvCxnSpPr>
        <p:spPr>
          <a:xfrm flipV="1">
            <a:off x="5707198" y="1741965"/>
            <a:ext cx="0" cy="7674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AC6B905-96A3-C84D-A615-3F4655F82AC7}"/>
              </a:ext>
            </a:extLst>
          </p:cNvPr>
          <p:cNvCxnSpPr>
            <a:cxnSpLocks/>
          </p:cNvCxnSpPr>
          <p:nvPr/>
        </p:nvCxnSpPr>
        <p:spPr>
          <a:xfrm>
            <a:off x="5702466" y="1741965"/>
            <a:ext cx="13859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6FFFE2C-DD42-1A4A-926E-8D8679A6FBFC}"/>
              </a:ext>
            </a:extLst>
          </p:cNvPr>
          <p:cNvCxnSpPr>
            <a:cxnSpLocks/>
          </p:cNvCxnSpPr>
          <p:nvPr/>
        </p:nvCxnSpPr>
        <p:spPr>
          <a:xfrm>
            <a:off x="1910508" y="4221088"/>
            <a:ext cx="13859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7548DD99-32C6-2C40-B241-3962D1D596FB}"/>
              </a:ext>
            </a:extLst>
          </p:cNvPr>
          <p:cNvCxnSpPr>
            <a:cxnSpLocks/>
          </p:cNvCxnSpPr>
          <p:nvPr/>
        </p:nvCxnSpPr>
        <p:spPr>
          <a:xfrm>
            <a:off x="5692349" y="4221088"/>
            <a:ext cx="13859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13E1A8E3-1877-46BC-BD20-8FA282ADBEAA}"/>
              </a:ext>
            </a:extLst>
          </p:cNvPr>
          <p:cNvSpPr txBox="1"/>
          <p:nvPr/>
        </p:nvSpPr>
        <p:spPr>
          <a:xfrm>
            <a:off x="5797228" y="4386590"/>
            <a:ext cx="110496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600" b="1" dirty="0">
                <a:solidFill>
                  <a:srgbClr val="00B050"/>
                </a:solidFill>
              </a:rPr>
              <a:t>+268 </a:t>
            </a:r>
            <a:r>
              <a:rPr lang="hr-HR" sz="1600" b="1" dirty="0" err="1">
                <a:solidFill>
                  <a:srgbClr val="00B050"/>
                </a:solidFill>
              </a:rPr>
              <a:t>bps</a:t>
            </a:r>
            <a:endParaRPr lang="hr-HR" sz="1600" b="1" dirty="0">
              <a:solidFill>
                <a:srgbClr val="00B050"/>
              </a:solidFill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55ABD30C-06D9-429F-B29D-6BEA860098DD}"/>
              </a:ext>
            </a:extLst>
          </p:cNvPr>
          <p:cNvSpPr/>
          <p:nvPr/>
        </p:nvSpPr>
        <p:spPr>
          <a:xfrm>
            <a:off x="5797228" y="4365104"/>
            <a:ext cx="1022609" cy="401957"/>
          </a:xfrm>
          <a:prstGeom prst="ellipse">
            <a:avLst/>
          </a:prstGeom>
          <a:noFill/>
          <a:ln w="158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839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table, indoor, computer&#10;&#10;Description automatically generated">
            <a:extLst>
              <a:ext uri="{FF2B5EF4-FFF2-40B4-BE49-F238E27FC236}">
                <a16:creationId xmlns:a16="http://schemas.microsoft.com/office/drawing/2014/main" id="{5F98B940-1575-5E42-B88C-5F072B3EC0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434" y="0"/>
            <a:ext cx="9162434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272F096-97E0-6F4B-ABE4-4F2E627C5CE8}"/>
              </a:ext>
            </a:extLst>
          </p:cNvPr>
          <p:cNvSpPr/>
          <p:nvPr/>
        </p:nvSpPr>
        <p:spPr>
          <a:xfrm>
            <a:off x="3419872" y="981075"/>
            <a:ext cx="5832648" cy="936104"/>
          </a:xfrm>
          <a:prstGeom prst="rect">
            <a:avLst/>
          </a:prstGeom>
          <a:solidFill>
            <a:srgbClr val="1E2864">
              <a:alpha val="90000"/>
            </a:srgbClr>
          </a:solidFill>
          <a:ln w="6350">
            <a:solidFill>
              <a:srgbClr val="AAAAAA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400" b="1" dirty="0">
                <a:solidFill>
                  <a:schemeClr val="bg1"/>
                </a:solidFill>
              </a:rPr>
              <a:t>2  Poslovanje Q I 2020./2021.</a:t>
            </a:r>
          </a:p>
        </p:txBody>
      </p:sp>
    </p:spTree>
    <p:extLst>
      <p:ext uri="{BB962C8B-B14F-4D97-AF65-F5344CB8AC3E}">
        <p14:creationId xmlns:p14="http://schemas.microsoft.com/office/powerpoint/2010/main" val="4198159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E1ACC-D70C-4000-BBDC-810C903A6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b="0" dirty="0"/>
              <a:t>Rast prihoda i dobiti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24C882-3EC2-42FA-B9F6-8B727590694B}"/>
              </a:ext>
            </a:extLst>
          </p:cNvPr>
          <p:cNvSpPr txBox="1"/>
          <p:nvPr/>
        </p:nvSpPr>
        <p:spPr>
          <a:xfrm>
            <a:off x="468312" y="5459280"/>
            <a:ext cx="8207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solidFill>
                  <a:srgbClr val="1E2864"/>
                </a:solidFill>
              </a:rPr>
              <a:t>Veći prihodi, veća dobit, rashodi manji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68BC8A-A112-42D7-B956-20BF777D3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652" y="998610"/>
            <a:ext cx="6264696" cy="4328824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C4DA3D5D-C920-42C5-A385-D647F702A98D}"/>
              </a:ext>
            </a:extLst>
          </p:cNvPr>
          <p:cNvSpPr/>
          <p:nvPr/>
        </p:nvSpPr>
        <p:spPr>
          <a:xfrm>
            <a:off x="6480212" y="1386216"/>
            <a:ext cx="576064" cy="216024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A1F7ABC-53AA-42ED-9CDD-924F2637957B}"/>
              </a:ext>
            </a:extLst>
          </p:cNvPr>
          <p:cNvSpPr/>
          <p:nvPr/>
        </p:nvSpPr>
        <p:spPr>
          <a:xfrm>
            <a:off x="6456279" y="3034925"/>
            <a:ext cx="576064" cy="216024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1A2C9FD-9513-435E-B5B4-63414F5B7EF8}"/>
              </a:ext>
            </a:extLst>
          </p:cNvPr>
          <p:cNvSpPr/>
          <p:nvPr/>
        </p:nvSpPr>
        <p:spPr>
          <a:xfrm>
            <a:off x="6439849" y="5108570"/>
            <a:ext cx="576064" cy="216024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06355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CDE887C-0B2F-48CD-8FC2-DE163E041535}"/>
              </a:ext>
            </a:extLst>
          </p:cNvPr>
          <p:cNvSpPr txBox="1"/>
          <p:nvPr/>
        </p:nvSpPr>
        <p:spPr>
          <a:xfrm>
            <a:off x="5353051" y="1432233"/>
            <a:ext cx="3322638" cy="17734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r-HR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Ukupni krediti (dugoročni i kratkoročni</a:t>
            </a:r>
            <a:r>
              <a:rPr lang="hr-H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iznose 227,7 milijun kuna i manji su za 3 milijuna kuna u odnosu na stanje 31.12.2020. godine. </a:t>
            </a:r>
          </a:p>
          <a:p>
            <a:pPr marL="171450" indent="-171450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r-H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Grupa ima </a:t>
            </a:r>
            <a:r>
              <a:rPr lang="hr-HR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nizak nivo zaduženosti </a:t>
            </a:r>
            <a:r>
              <a:rPr lang="hr-H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prema financijskim institucijama te ukupni krediti čine </a:t>
            </a:r>
            <a:r>
              <a:rPr lang="hr-HR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5,5 posto ukupnih izvora.</a:t>
            </a:r>
            <a:endParaRPr lang="hr-HR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2FB4CB-7C69-4E69-A9E0-4485FF65BB18}"/>
              </a:ext>
            </a:extLst>
          </p:cNvPr>
          <p:cNvSpPr txBox="1"/>
          <p:nvPr/>
        </p:nvSpPr>
        <p:spPr>
          <a:xfrm>
            <a:off x="5431631" y="3849887"/>
            <a:ext cx="318023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Ukupno kratkotrajna imovina </a:t>
            </a:r>
            <a:r>
              <a:rPr lang="hr-H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 plaćeni troškovi budućeg razdoblja </a:t>
            </a:r>
            <a:r>
              <a:rPr lang="hr-HR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veći su 2,2 </a:t>
            </a:r>
            <a:r>
              <a:rPr lang="hr-H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puta od </a:t>
            </a:r>
            <a:r>
              <a:rPr lang="hr-HR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ukupnih kratkoročnih obveza </a:t>
            </a:r>
            <a:r>
              <a:rPr lang="hr-H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 odgođenog plaćanja troškova i prihoda budućeg razdoblja.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hr-HR" sz="12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Struktura konsolidirane bilance </a:t>
            </a:r>
            <a:r>
              <a:rPr lang="hr-H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ukazuje na </a:t>
            </a:r>
            <a:r>
              <a:rPr lang="hr-HR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usklađenost izvora sredstava i ulaganja </a:t>
            </a:r>
            <a:r>
              <a:rPr lang="hr-H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 dobru </a:t>
            </a:r>
            <a:r>
              <a:rPr lang="hr-HR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financijsku stabilnost Grupe Končar</a:t>
            </a:r>
            <a:endParaRPr lang="hr-H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63E509E-F552-472B-A9A8-4347A1816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2" y="435428"/>
            <a:ext cx="7868345" cy="545647"/>
          </a:xfrm>
        </p:spPr>
        <p:txBody>
          <a:bodyPr/>
          <a:lstStyle/>
          <a:p>
            <a:r>
              <a:rPr lang="hr-HR" sz="3200" b="0" dirty="0"/>
              <a:t>Nizak nivo zaduženosti i stabilna bilanca</a:t>
            </a:r>
            <a:endParaRPr lang="hr-HR" b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51CA98-FE9F-4520-B344-A572410A9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11" y="1510209"/>
            <a:ext cx="4790000" cy="14845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9706877-7488-48A1-B786-71E81DB97E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355" y="3907900"/>
            <a:ext cx="4948127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92774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 Prezentacija KONCAR HRV" id="{CEB914C5-A39A-104A-84BE-2012D21B1512}" vid="{176F37F3-D723-394C-81D4-F96012B5F50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 Prezentacija KONCAR HRV" id="{CEB914C5-A39A-104A-84BE-2012D21B1512}" vid="{717A87FA-334C-6E49-A38D-D09D1D3E0DED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 Prezentacija KONCAR HRV" id="{CEB914C5-A39A-104A-84BE-2012D21B1512}" vid="{E2988AD5-D147-6A43-B740-628D5CB0BB67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B464287E0B3E4AB61CD2589E084143" ma:contentTypeVersion="10" ma:contentTypeDescription="Create a new document." ma:contentTypeScope="" ma:versionID="6ce300ed6ba855de6ec6b37b3deb8dc2">
  <xsd:schema xmlns:xsd="http://www.w3.org/2001/XMLSchema" xmlns:xs="http://www.w3.org/2001/XMLSchema" xmlns:p="http://schemas.microsoft.com/office/2006/metadata/properties" xmlns:ns3="867fa136-46e9-4cde-817a-9c2f71621484" targetNamespace="http://schemas.microsoft.com/office/2006/metadata/properties" ma:root="true" ma:fieldsID="6dc01d2af59c54814cfb9c53e98053ca" ns3:_="">
    <xsd:import namespace="867fa136-46e9-4cde-817a-9c2f7162148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7fa136-46e9-4cde-817a-9c2f716214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CC4FBA5-861C-4AB2-BAD6-19230EBF70BA}">
  <ds:schemaRefs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elements/1.1/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867fa136-46e9-4cde-817a-9c2f71621484"/>
  </ds:schemaRefs>
</ds:datastoreItem>
</file>

<file path=customXml/itemProps2.xml><?xml version="1.0" encoding="utf-8"?>
<ds:datastoreItem xmlns:ds="http://schemas.openxmlformats.org/officeDocument/2006/customXml" ds:itemID="{39E6805A-9BCC-4BDB-B8B3-E0224F713AD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23536D4-0B5A-458F-91A6-71B7E8B6FB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7fa136-46e9-4cde-817a-9c2f716214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 Prezentacija KONCAR HRV</Template>
  <TotalTime>15996</TotalTime>
  <Words>884</Words>
  <Application>Microsoft Macintosh PowerPoint</Application>
  <PresentationFormat>On-screen Show (4:3)</PresentationFormat>
  <Paragraphs>226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Times New Roman</vt:lpstr>
      <vt:lpstr>Default Design</vt:lpstr>
      <vt:lpstr>1_Custom Design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Rast prihoda i dobiti</vt:lpstr>
      <vt:lpstr>Nizak nivo zaduženosti i stabilna bilanca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Tržišta – Backlog 31.3.2021. </vt:lpstr>
      <vt:lpstr>PowerPoint Presentation</vt:lpstr>
      <vt:lpstr>Pogled u naprijed</vt:lpstr>
      <vt:lpstr>Pogled u naprijed</vt:lpstr>
      <vt:lpstr>Pogled u naprijed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Krešimir Siladi</cp:lastModifiedBy>
  <cp:revision>284</cp:revision>
  <cp:lastPrinted>2021-04-28T15:07:00Z</cp:lastPrinted>
  <dcterms:created xsi:type="dcterms:W3CDTF">2019-02-20T07:53:57Z</dcterms:created>
  <dcterms:modified xsi:type="dcterms:W3CDTF">2021-04-30T08:55:06Z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Source">
    <vt:lpwstr/>
  </property>
  <property fmtid="{D5CDD505-2E9C-101B-9397-08002B2CF9AE}" pid="3" name="ContentTypeId">
    <vt:lpwstr>0x010100F6B464287E0B3E4AB61CD2589E084143</vt:lpwstr>
  </property>
</Properties>
</file>