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  <p:sldMasterId id="2147483663" r:id="rId6"/>
  </p:sldMasterIdLst>
  <p:notesMasterIdLst>
    <p:notesMasterId r:id="rId31"/>
  </p:notesMasterIdLst>
  <p:handoutMasterIdLst>
    <p:handoutMasterId r:id="rId32"/>
  </p:handoutMasterIdLst>
  <p:sldIdLst>
    <p:sldId id="364" r:id="rId7"/>
    <p:sldId id="357" r:id="rId8"/>
    <p:sldId id="365" r:id="rId9"/>
    <p:sldId id="337" r:id="rId10"/>
    <p:sldId id="729" r:id="rId11"/>
    <p:sldId id="732" r:id="rId12"/>
    <p:sldId id="338" r:id="rId13"/>
    <p:sldId id="377" r:id="rId14"/>
    <p:sldId id="359" r:id="rId15"/>
    <p:sldId id="726" r:id="rId16"/>
    <p:sldId id="725" r:id="rId17"/>
    <p:sldId id="339" r:id="rId18"/>
    <p:sldId id="379" r:id="rId19"/>
    <p:sldId id="358" r:id="rId20"/>
    <p:sldId id="341" r:id="rId21"/>
    <p:sldId id="342" r:id="rId22"/>
    <p:sldId id="344" r:id="rId23"/>
    <p:sldId id="354" r:id="rId24"/>
    <p:sldId id="343" r:id="rId25"/>
    <p:sldId id="360" r:id="rId26"/>
    <p:sldId id="386" r:id="rId27"/>
    <p:sldId id="730" r:id="rId28"/>
    <p:sldId id="728" r:id="rId29"/>
    <p:sldId id="362" r:id="rId30"/>
  </p:sldIdLst>
  <p:sldSz cx="9144000" cy="6858000" type="screen4x3"/>
  <p:notesSz cx="6797675" cy="9928225"/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5" userDrawn="1">
          <p15:clr>
            <a:srgbClr val="A4A3A4"/>
          </p15:clr>
        </p15:guide>
        <p15:guide id="3" pos="5465" userDrawn="1">
          <p15:clr>
            <a:srgbClr val="A4A3A4"/>
          </p15:clr>
        </p15:guide>
        <p15:guide id="5" orient="horz" pos="3339" userDrawn="1">
          <p15:clr>
            <a:srgbClr val="A4A3A4"/>
          </p15:clr>
        </p15:guide>
        <p15:guide id="6" orient="horz" pos="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atka" initials="V" lastIdx="1" clrIdx="0"/>
  <p:cmAuthor id="2" name="Iva Bobinac" initials="IB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4C6"/>
    <a:srgbClr val="0066FF"/>
    <a:srgbClr val="000099"/>
    <a:srgbClr val="1E2864"/>
    <a:srgbClr val="0033CC"/>
    <a:srgbClr val="8EB4E3"/>
    <a:srgbClr val="8AD1F9"/>
    <a:srgbClr val="6699FF"/>
    <a:srgbClr val="0066CC"/>
    <a:srgbClr val="C8C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A242D6-E730-4BA3-B225-D75DE02DED18}" v="24" dt="2021-07-29T11:06:03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08"/>
      </p:cViewPr>
      <p:guideLst>
        <p:guide pos="295"/>
        <p:guide pos="5465"/>
        <p:guide orient="horz" pos="3339"/>
        <p:guide orient="horz" pos="6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objave/2021/I%20kvartal/podloge/segmenti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objave/2021/I%20kvartal/podloge/segmenti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Nadzorni%20odbori%20kdd/Jo&#353;ko%20Mili&#353;a%202/NO%2019%20(29.07.2021.%20I_II%20kvartal)/prodaja/zemlje%20kontinenti%20II%20kvartal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objave/2021/II%20kvartal/financijski%20izvje&#353;taji/ugovoreno%20i%20prodaj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Nadzorni%20odbori%20kdd/Jo&#353;ko%20Mili&#353;a%202/NO%2019%20(29.07.2021.%20I_II%20kvartal)/prodaja/zemlje%20kontinenti%20II%20kvartal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objave/2021/II%20kvartal/financijski%20izvje&#353;taji/ugovoreno%20i%20prodaj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objave/2021/II%20kvartal/financijski%20izvje&#353;taji/ugovoreno%20i%20prodaj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objave/2021/II%20kvartal/financijski%20izvje&#353;taji/ugovoreno%20i%20prodaj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objave/2021/II%20kvartal/financijski%20izvje&#353;taji/ugovoreno%20i%20prodaj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objave/2021/II%20kvartal/analiti&#269;ari/ebitda%20noramiliziran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objave/2021/II%20kvartal/analiti&#269;ari/ebitda%20noramiliziran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objave/2021/II%20kvartal/analiti&#269;ari/ebitd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kddx-my.sharepoint.com/personal/jasminka_belacic_koncar_hr/Documents/Documents/novi%20share%20point/objave/2021/II%20kvartal/analiti&#269;ari/ebitd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hr-HR">
                <a:solidFill>
                  <a:sysClr val="windowText" lastClr="000000"/>
                </a:solidFill>
              </a:rPr>
              <a:t>Indeks kretanja VWAP</a:t>
            </a:r>
            <a:r>
              <a:rPr lang="hr-HR" baseline="0">
                <a:solidFill>
                  <a:sysClr val="windowText" lastClr="000000"/>
                </a:solidFill>
              </a:rPr>
              <a:t> KOEI i zadnje vrijednosti CROBEX-a, baza: 30.06.2020.</a:t>
            </a:r>
            <a:endParaRPr lang="hr-HR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'Obrada Crobex-KOEI (2)'!$D$1</c:f>
              <c:strCache>
                <c:ptCount val="1"/>
                <c:pt idx="0">
                  <c:v>CROBEX</c:v>
                </c:pt>
              </c:strCache>
            </c:strRef>
          </c:tx>
          <c:spPr>
            <a:ln w="28575" cap="rnd">
              <a:solidFill>
                <a:srgbClr val="4F81BD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20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9A-4CE3-96AE-EA2207D9F81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8EB4E3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'Obrada Crobex-KOEI (2)'!$A$2:$A$209</c:f>
              <c:numCache>
                <c:formatCode>yyyy\-mm\-dd</c:formatCode>
                <c:ptCount val="208"/>
                <c:pt idx="0">
                  <c:v>44376</c:v>
                </c:pt>
                <c:pt idx="1">
                  <c:v>44375</c:v>
                </c:pt>
                <c:pt idx="2">
                  <c:v>44372</c:v>
                </c:pt>
                <c:pt idx="3">
                  <c:v>44371</c:v>
                </c:pt>
                <c:pt idx="4">
                  <c:v>44370</c:v>
                </c:pt>
                <c:pt idx="5">
                  <c:v>44368</c:v>
                </c:pt>
                <c:pt idx="6">
                  <c:v>44365</c:v>
                </c:pt>
                <c:pt idx="7">
                  <c:v>44364</c:v>
                </c:pt>
                <c:pt idx="8">
                  <c:v>44363</c:v>
                </c:pt>
                <c:pt idx="9">
                  <c:v>44363</c:v>
                </c:pt>
                <c:pt idx="10">
                  <c:v>44362</c:v>
                </c:pt>
                <c:pt idx="11">
                  <c:v>44361</c:v>
                </c:pt>
                <c:pt idx="12">
                  <c:v>44358</c:v>
                </c:pt>
                <c:pt idx="13">
                  <c:v>44357</c:v>
                </c:pt>
                <c:pt idx="14">
                  <c:v>44356</c:v>
                </c:pt>
                <c:pt idx="15">
                  <c:v>44355</c:v>
                </c:pt>
                <c:pt idx="16">
                  <c:v>44351</c:v>
                </c:pt>
                <c:pt idx="17">
                  <c:v>44349</c:v>
                </c:pt>
                <c:pt idx="18">
                  <c:v>44348</c:v>
                </c:pt>
                <c:pt idx="19">
                  <c:v>44347</c:v>
                </c:pt>
                <c:pt idx="20">
                  <c:v>44341</c:v>
                </c:pt>
                <c:pt idx="21">
                  <c:v>44340</c:v>
                </c:pt>
                <c:pt idx="22">
                  <c:v>44337</c:v>
                </c:pt>
                <c:pt idx="23">
                  <c:v>44336</c:v>
                </c:pt>
                <c:pt idx="24">
                  <c:v>44335</c:v>
                </c:pt>
                <c:pt idx="25">
                  <c:v>44334</c:v>
                </c:pt>
                <c:pt idx="26">
                  <c:v>44333</c:v>
                </c:pt>
                <c:pt idx="27">
                  <c:v>44330</c:v>
                </c:pt>
                <c:pt idx="28">
                  <c:v>44329</c:v>
                </c:pt>
                <c:pt idx="29">
                  <c:v>44328</c:v>
                </c:pt>
                <c:pt idx="30">
                  <c:v>44326</c:v>
                </c:pt>
                <c:pt idx="31">
                  <c:v>44323</c:v>
                </c:pt>
                <c:pt idx="32">
                  <c:v>44322</c:v>
                </c:pt>
                <c:pt idx="33">
                  <c:v>44321</c:v>
                </c:pt>
                <c:pt idx="34">
                  <c:v>44320</c:v>
                </c:pt>
                <c:pt idx="35">
                  <c:v>44319</c:v>
                </c:pt>
                <c:pt idx="36">
                  <c:v>44316</c:v>
                </c:pt>
                <c:pt idx="37">
                  <c:v>44315</c:v>
                </c:pt>
                <c:pt idx="38">
                  <c:v>44314</c:v>
                </c:pt>
                <c:pt idx="39">
                  <c:v>44313</c:v>
                </c:pt>
                <c:pt idx="40">
                  <c:v>44312</c:v>
                </c:pt>
                <c:pt idx="41">
                  <c:v>44309</c:v>
                </c:pt>
                <c:pt idx="42">
                  <c:v>44308</c:v>
                </c:pt>
                <c:pt idx="43">
                  <c:v>44307</c:v>
                </c:pt>
                <c:pt idx="44">
                  <c:v>44307</c:v>
                </c:pt>
                <c:pt idx="45">
                  <c:v>44306</c:v>
                </c:pt>
                <c:pt idx="46">
                  <c:v>44301</c:v>
                </c:pt>
                <c:pt idx="47">
                  <c:v>44300</c:v>
                </c:pt>
                <c:pt idx="48">
                  <c:v>44298</c:v>
                </c:pt>
                <c:pt idx="49">
                  <c:v>44295</c:v>
                </c:pt>
                <c:pt idx="50">
                  <c:v>44294</c:v>
                </c:pt>
                <c:pt idx="51">
                  <c:v>44293</c:v>
                </c:pt>
                <c:pt idx="52">
                  <c:v>44284</c:v>
                </c:pt>
                <c:pt idx="53">
                  <c:v>44281</c:v>
                </c:pt>
                <c:pt idx="54">
                  <c:v>44280</c:v>
                </c:pt>
                <c:pt idx="55">
                  <c:v>44277</c:v>
                </c:pt>
                <c:pt idx="56">
                  <c:v>44274</c:v>
                </c:pt>
                <c:pt idx="57">
                  <c:v>44273</c:v>
                </c:pt>
                <c:pt idx="58">
                  <c:v>44272</c:v>
                </c:pt>
                <c:pt idx="59">
                  <c:v>44270</c:v>
                </c:pt>
                <c:pt idx="60">
                  <c:v>44267</c:v>
                </c:pt>
                <c:pt idx="61">
                  <c:v>44267</c:v>
                </c:pt>
                <c:pt idx="62">
                  <c:v>44266</c:v>
                </c:pt>
                <c:pt idx="63">
                  <c:v>44265</c:v>
                </c:pt>
                <c:pt idx="64">
                  <c:v>44264</c:v>
                </c:pt>
                <c:pt idx="65">
                  <c:v>44264</c:v>
                </c:pt>
                <c:pt idx="66">
                  <c:v>44263</c:v>
                </c:pt>
                <c:pt idx="67">
                  <c:v>44260</c:v>
                </c:pt>
                <c:pt idx="68">
                  <c:v>44259</c:v>
                </c:pt>
                <c:pt idx="69">
                  <c:v>44258</c:v>
                </c:pt>
                <c:pt idx="70">
                  <c:v>44257</c:v>
                </c:pt>
                <c:pt idx="71">
                  <c:v>44252</c:v>
                </c:pt>
                <c:pt idx="72">
                  <c:v>44251</c:v>
                </c:pt>
                <c:pt idx="73">
                  <c:v>44250</c:v>
                </c:pt>
                <c:pt idx="74">
                  <c:v>44249</c:v>
                </c:pt>
                <c:pt idx="75">
                  <c:v>44246</c:v>
                </c:pt>
                <c:pt idx="76">
                  <c:v>44245</c:v>
                </c:pt>
                <c:pt idx="77">
                  <c:v>44244</c:v>
                </c:pt>
                <c:pt idx="78">
                  <c:v>44243</c:v>
                </c:pt>
                <c:pt idx="79">
                  <c:v>44242</c:v>
                </c:pt>
                <c:pt idx="80">
                  <c:v>44239</c:v>
                </c:pt>
                <c:pt idx="81">
                  <c:v>44238</c:v>
                </c:pt>
                <c:pt idx="82">
                  <c:v>44237</c:v>
                </c:pt>
                <c:pt idx="83">
                  <c:v>44236</c:v>
                </c:pt>
                <c:pt idx="84">
                  <c:v>44235</c:v>
                </c:pt>
                <c:pt idx="85">
                  <c:v>44232</c:v>
                </c:pt>
                <c:pt idx="86">
                  <c:v>44231</c:v>
                </c:pt>
                <c:pt idx="87">
                  <c:v>44229</c:v>
                </c:pt>
                <c:pt idx="88">
                  <c:v>44228</c:v>
                </c:pt>
                <c:pt idx="89">
                  <c:v>44223</c:v>
                </c:pt>
                <c:pt idx="90">
                  <c:v>44221</c:v>
                </c:pt>
                <c:pt idx="91">
                  <c:v>44216</c:v>
                </c:pt>
                <c:pt idx="92">
                  <c:v>44215</c:v>
                </c:pt>
                <c:pt idx="93">
                  <c:v>44211</c:v>
                </c:pt>
                <c:pt idx="94">
                  <c:v>44210</c:v>
                </c:pt>
                <c:pt idx="95">
                  <c:v>44209</c:v>
                </c:pt>
                <c:pt idx="96">
                  <c:v>44208</c:v>
                </c:pt>
                <c:pt idx="97">
                  <c:v>44207</c:v>
                </c:pt>
                <c:pt idx="98">
                  <c:v>44204</c:v>
                </c:pt>
                <c:pt idx="99">
                  <c:v>44203</c:v>
                </c:pt>
                <c:pt idx="100">
                  <c:v>44201</c:v>
                </c:pt>
                <c:pt idx="101">
                  <c:v>44200</c:v>
                </c:pt>
                <c:pt idx="102">
                  <c:v>44195</c:v>
                </c:pt>
                <c:pt idx="103">
                  <c:v>44194</c:v>
                </c:pt>
                <c:pt idx="104">
                  <c:v>44193</c:v>
                </c:pt>
                <c:pt idx="105">
                  <c:v>44188</c:v>
                </c:pt>
                <c:pt idx="106">
                  <c:v>44186</c:v>
                </c:pt>
                <c:pt idx="107">
                  <c:v>44183</c:v>
                </c:pt>
                <c:pt idx="108">
                  <c:v>44182</c:v>
                </c:pt>
                <c:pt idx="109">
                  <c:v>44181</c:v>
                </c:pt>
                <c:pt idx="110">
                  <c:v>44179</c:v>
                </c:pt>
                <c:pt idx="111">
                  <c:v>44174</c:v>
                </c:pt>
                <c:pt idx="112">
                  <c:v>44173</c:v>
                </c:pt>
                <c:pt idx="113">
                  <c:v>44172</c:v>
                </c:pt>
                <c:pt idx="114">
                  <c:v>44169</c:v>
                </c:pt>
                <c:pt idx="115">
                  <c:v>44167</c:v>
                </c:pt>
                <c:pt idx="116">
                  <c:v>44166</c:v>
                </c:pt>
                <c:pt idx="117">
                  <c:v>44161</c:v>
                </c:pt>
                <c:pt idx="118">
                  <c:v>44160</c:v>
                </c:pt>
                <c:pt idx="119">
                  <c:v>44159</c:v>
                </c:pt>
                <c:pt idx="120">
                  <c:v>44158</c:v>
                </c:pt>
                <c:pt idx="121">
                  <c:v>44155</c:v>
                </c:pt>
                <c:pt idx="122">
                  <c:v>44154</c:v>
                </c:pt>
                <c:pt idx="123">
                  <c:v>44152</c:v>
                </c:pt>
                <c:pt idx="124">
                  <c:v>44151</c:v>
                </c:pt>
                <c:pt idx="125">
                  <c:v>44147</c:v>
                </c:pt>
                <c:pt idx="126">
                  <c:v>44146</c:v>
                </c:pt>
                <c:pt idx="127">
                  <c:v>44145</c:v>
                </c:pt>
                <c:pt idx="128">
                  <c:v>44144</c:v>
                </c:pt>
                <c:pt idx="129">
                  <c:v>44141</c:v>
                </c:pt>
                <c:pt idx="130">
                  <c:v>44140</c:v>
                </c:pt>
                <c:pt idx="131">
                  <c:v>44139</c:v>
                </c:pt>
                <c:pt idx="132">
                  <c:v>44138</c:v>
                </c:pt>
                <c:pt idx="133">
                  <c:v>44137</c:v>
                </c:pt>
                <c:pt idx="134">
                  <c:v>44134</c:v>
                </c:pt>
                <c:pt idx="135">
                  <c:v>44133</c:v>
                </c:pt>
                <c:pt idx="136">
                  <c:v>44132</c:v>
                </c:pt>
                <c:pt idx="137">
                  <c:v>44131</c:v>
                </c:pt>
                <c:pt idx="138">
                  <c:v>44130</c:v>
                </c:pt>
                <c:pt idx="139">
                  <c:v>44126</c:v>
                </c:pt>
                <c:pt idx="140">
                  <c:v>44124</c:v>
                </c:pt>
                <c:pt idx="141">
                  <c:v>44118</c:v>
                </c:pt>
                <c:pt idx="142">
                  <c:v>44117</c:v>
                </c:pt>
                <c:pt idx="143">
                  <c:v>44116</c:v>
                </c:pt>
                <c:pt idx="144">
                  <c:v>44112</c:v>
                </c:pt>
                <c:pt idx="145">
                  <c:v>44111</c:v>
                </c:pt>
                <c:pt idx="146">
                  <c:v>44110</c:v>
                </c:pt>
                <c:pt idx="147">
                  <c:v>44109</c:v>
                </c:pt>
                <c:pt idx="148">
                  <c:v>44106</c:v>
                </c:pt>
                <c:pt idx="149">
                  <c:v>44105</c:v>
                </c:pt>
                <c:pt idx="150">
                  <c:v>44104</c:v>
                </c:pt>
                <c:pt idx="151">
                  <c:v>44103</c:v>
                </c:pt>
                <c:pt idx="152">
                  <c:v>44102</c:v>
                </c:pt>
                <c:pt idx="153">
                  <c:v>44099</c:v>
                </c:pt>
                <c:pt idx="154">
                  <c:v>44098</c:v>
                </c:pt>
                <c:pt idx="155">
                  <c:v>44097</c:v>
                </c:pt>
                <c:pt idx="156">
                  <c:v>44096</c:v>
                </c:pt>
                <c:pt idx="157">
                  <c:v>44095</c:v>
                </c:pt>
                <c:pt idx="158">
                  <c:v>44092</c:v>
                </c:pt>
                <c:pt idx="159">
                  <c:v>44091</c:v>
                </c:pt>
                <c:pt idx="160">
                  <c:v>44089</c:v>
                </c:pt>
                <c:pt idx="161">
                  <c:v>44088</c:v>
                </c:pt>
                <c:pt idx="162">
                  <c:v>44085</c:v>
                </c:pt>
                <c:pt idx="163">
                  <c:v>44084</c:v>
                </c:pt>
                <c:pt idx="164">
                  <c:v>44083</c:v>
                </c:pt>
                <c:pt idx="165">
                  <c:v>44082</c:v>
                </c:pt>
                <c:pt idx="166">
                  <c:v>44081</c:v>
                </c:pt>
                <c:pt idx="167">
                  <c:v>44078</c:v>
                </c:pt>
                <c:pt idx="168">
                  <c:v>44077</c:v>
                </c:pt>
                <c:pt idx="169">
                  <c:v>44076</c:v>
                </c:pt>
                <c:pt idx="170">
                  <c:v>44075</c:v>
                </c:pt>
                <c:pt idx="171">
                  <c:v>44074</c:v>
                </c:pt>
                <c:pt idx="172">
                  <c:v>44071</c:v>
                </c:pt>
                <c:pt idx="173">
                  <c:v>44070</c:v>
                </c:pt>
                <c:pt idx="174">
                  <c:v>44069</c:v>
                </c:pt>
                <c:pt idx="175">
                  <c:v>44068</c:v>
                </c:pt>
                <c:pt idx="176">
                  <c:v>44067</c:v>
                </c:pt>
                <c:pt idx="177">
                  <c:v>44064</c:v>
                </c:pt>
                <c:pt idx="178">
                  <c:v>44063</c:v>
                </c:pt>
                <c:pt idx="179">
                  <c:v>44062</c:v>
                </c:pt>
                <c:pt idx="180">
                  <c:v>44061</c:v>
                </c:pt>
                <c:pt idx="181">
                  <c:v>44060</c:v>
                </c:pt>
                <c:pt idx="182">
                  <c:v>44057</c:v>
                </c:pt>
                <c:pt idx="183">
                  <c:v>44056</c:v>
                </c:pt>
                <c:pt idx="184">
                  <c:v>44055</c:v>
                </c:pt>
                <c:pt idx="185">
                  <c:v>44054</c:v>
                </c:pt>
                <c:pt idx="186">
                  <c:v>44053</c:v>
                </c:pt>
                <c:pt idx="187">
                  <c:v>44050</c:v>
                </c:pt>
                <c:pt idx="188">
                  <c:v>44049</c:v>
                </c:pt>
                <c:pt idx="189">
                  <c:v>44047</c:v>
                </c:pt>
                <c:pt idx="190">
                  <c:v>44043</c:v>
                </c:pt>
                <c:pt idx="191">
                  <c:v>44042</c:v>
                </c:pt>
                <c:pt idx="192">
                  <c:v>44041</c:v>
                </c:pt>
                <c:pt idx="193">
                  <c:v>44040</c:v>
                </c:pt>
                <c:pt idx="194">
                  <c:v>44039</c:v>
                </c:pt>
                <c:pt idx="195">
                  <c:v>44036</c:v>
                </c:pt>
                <c:pt idx="196">
                  <c:v>44035</c:v>
                </c:pt>
                <c:pt idx="197">
                  <c:v>44033</c:v>
                </c:pt>
                <c:pt idx="198">
                  <c:v>44029</c:v>
                </c:pt>
                <c:pt idx="199">
                  <c:v>44026</c:v>
                </c:pt>
                <c:pt idx="200">
                  <c:v>44025</c:v>
                </c:pt>
                <c:pt idx="201">
                  <c:v>44022</c:v>
                </c:pt>
                <c:pt idx="202">
                  <c:v>44021</c:v>
                </c:pt>
                <c:pt idx="203">
                  <c:v>44020</c:v>
                </c:pt>
                <c:pt idx="204">
                  <c:v>44015</c:v>
                </c:pt>
                <c:pt idx="205">
                  <c:v>44014</c:v>
                </c:pt>
                <c:pt idx="206">
                  <c:v>44013</c:v>
                </c:pt>
                <c:pt idx="207">
                  <c:v>44012</c:v>
                </c:pt>
              </c:numCache>
            </c:numRef>
          </c:cat>
          <c:val>
            <c:numRef>
              <c:f>'Obrada Crobex-KOEI (2)'!$D$2:$D$209</c:f>
              <c:numCache>
                <c:formatCode>#,##0.0000</c:formatCode>
                <c:ptCount val="208"/>
                <c:pt idx="0">
                  <c:v>123.0933366223675</c:v>
                </c:pt>
                <c:pt idx="1">
                  <c:v>123.43498504517282</c:v>
                </c:pt>
                <c:pt idx="2">
                  <c:v>123.64404427862232</c:v>
                </c:pt>
                <c:pt idx="3">
                  <c:v>123.25182695569055</c:v>
                </c:pt>
                <c:pt idx="4">
                  <c:v>122.62896611266999</c:v>
                </c:pt>
                <c:pt idx="5">
                  <c:v>122.17631278714811</c:v>
                </c:pt>
                <c:pt idx="6">
                  <c:v>122.86269310227868</c:v>
                </c:pt>
                <c:pt idx="7">
                  <c:v>123.1186210724307</c:v>
                </c:pt>
                <c:pt idx="8">
                  <c:v>122.91326200240511</c:v>
                </c:pt>
                <c:pt idx="9">
                  <c:v>122.91326200240511</c:v>
                </c:pt>
                <c:pt idx="10">
                  <c:v>121.71070888964262</c:v>
                </c:pt>
                <c:pt idx="11">
                  <c:v>121.217970460362</c:v>
                </c:pt>
                <c:pt idx="12">
                  <c:v>121.41592920353983</c:v>
                </c:pt>
                <c:pt idx="13">
                  <c:v>120.85782122043724</c:v>
                </c:pt>
                <c:pt idx="14">
                  <c:v>120.75051648114459</c:v>
                </c:pt>
                <c:pt idx="15">
                  <c:v>120.22817674447288</c:v>
                </c:pt>
                <c:pt idx="16">
                  <c:v>120.18932502852211</c:v>
                </c:pt>
                <c:pt idx="17">
                  <c:v>120.36076593382874</c:v>
                </c:pt>
                <c:pt idx="18">
                  <c:v>119.9259967315223</c:v>
                </c:pt>
                <c:pt idx="19">
                  <c:v>119.19706453701704</c:v>
                </c:pt>
                <c:pt idx="20">
                  <c:v>119.35432148253216</c:v>
                </c:pt>
                <c:pt idx="21">
                  <c:v>119.67870247602603</c:v>
                </c:pt>
                <c:pt idx="22">
                  <c:v>119.86062717770034</c:v>
                </c:pt>
                <c:pt idx="23">
                  <c:v>120.48533810243288</c:v>
                </c:pt>
                <c:pt idx="24">
                  <c:v>120.224476581049</c:v>
                </c:pt>
                <c:pt idx="25">
                  <c:v>120.40825136443527</c:v>
                </c:pt>
                <c:pt idx="26">
                  <c:v>119.82239215565356</c:v>
                </c:pt>
                <c:pt idx="27">
                  <c:v>119.64108414788319</c:v>
                </c:pt>
                <c:pt idx="28">
                  <c:v>119.49862785606365</c:v>
                </c:pt>
                <c:pt idx="29">
                  <c:v>120.05796922697418</c:v>
                </c:pt>
                <c:pt idx="30">
                  <c:v>120.84610403626159</c:v>
                </c:pt>
                <c:pt idx="31">
                  <c:v>119.36295519718787</c:v>
                </c:pt>
                <c:pt idx="32">
                  <c:v>119.06200857204527</c:v>
                </c:pt>
                <c:pt idx="33">
                  <c:v>118.61428879775524</c:v>
                </c:pt>
                <c:pt idx="34">
                  <c:v>118.205420739416</c:v>
                </c:pt>
                <c:pt idx="35">
                  <c:v>117.53137430236502</c:v>
                </c:pt>
                <c:pt idx="36">
                  <c:v>116.77160741266073</c:v>
                </c:pt>
                <c:pt idx="37">
                  <c:v>116.80675896518761</c:v>
                </c:pt>
                <c:pt idx="38">
                  <c:v>116.36643951774536</c:v>
                </c:pt>
                <c:pt idx="39">
                  <c:v>117.20390983935125</c:v>
                </c:pt>
                <c:pt idx="40">
                  <c:v>116.88446239708921</c:v>
                </c:pt>
                <c:pt idx="41">
                  <c:v>116.37692331411304</c:v>
                </c:pt>
                <c:pt idx="42">
                  <c:v>116.14936326354415</c:v>
                </c:pt>
                <c:pt idx="43">
                  <c:v>115.80278128950697</c:v>
                </c:pt>
                <c:pt idx="44">
                  <c:v>115.80278128950697</c:v>
                </c:pt>
                <c:pt idx="45">
                  <c:v>115.90515247756777</c:v>
                </c:pt>
                <c:pt idx="46">
                  <c:v>116.07227652554654</c:v>
                </c:pt>
                <c:pt idx="47">
                  <c:v>116.32388763837069</c:v>
                </c:pt>
                <c:pt idx="48">
                  <c:v>116.07227652554654</c:v>
                </c:pt>
                <c:pt idx="49">
                  <c:v>116.4965619314853</c:v>
                </c:pt>
                <c:pt idx="50">
                  <c:v>116.42440874471957</c:v>
                </c:pt>
                <c:pt idx="51">
                  <c:v>116.0161573802843</c:v>
                </c:pt>
                <c:pt idx="52">
                  <c:v>114.1765594647097</c:v>
                </c:pt>
                <c:pt idx="53">
                  <c:v>113.96873361906819</c:v>
                </c:pt>
                <c:pt idx="54">
                  <c:v>113.87006259443126</c:v>
                </c:pt>
                <c:pt idx="55">
                  <c:v>114.47935617156423</c:v>
                </c:pt>
                <c:pt idx="56">
                  <c:v>114.36095094199995</c:v>
                </c:pt>
                <c:pt idx="57">
                  <c:v>114.43865437390153</c:v>
                </c:pt>
                <c:pt idx="58">
                  <c:v>114.92152570071845</c:v>
                </c:pt>
                <c:pt idx="59">
                  <c:v>115.80524806512287</c:v>
                </c:pt>
                <c:pt idx="60">
                  <c:v>115.33409392248157</c:v>
                </c:pt>
                <c:pt idx="61">
                  <c:v>115.33409392248157</c:v>
                </c:pt>
                <c:pt idx="62">
                  <c:v>115.0072461533718</c:v>
                </c:pt>
                <c:pt idx="63">
                  <c:v>114.87157349449602</c:v>
                </c:pt>
                <c:pt idx="64">
                  <c:v>114.90179149579107</c:v>
                </c:pt>
                <c:pt idx="65">
                  <c:v>114.90179149579107</c:v>
                </c:pt>
                <c:pt idx="66">
                  <c:v>113.8817797786069</c:v>
                </c:pt>
                <c:pt idx="67">
                  <c:v>112.84080046868736</c:v>
                </c:pt>
                <c:pt idx="68">
                  <c:v>113.80530973451329</c:v>
                </c:pt>
                <c:pt idx="69">
                  <c:v>113.7245228330918</c:v>
                </c:pt>
                <c:pt idx="70">
                  <c:v>113.53581449847367</c:v>
                </c:pt>
                <c:pt idx="71">
                  <c:v>113.41679257500539</c:v>
                </c:pt>
                <c:pt idx="72">
                  <c:v>113.64990287071012</c:v>
                </c:pt>
                <c:pt idx="73">
                  <c:v>113.0221084764577</c:v>
                </c:pt>
                <c:pt idx="74">
                  <c:v>113.3175048564645</c:v>
                </c:pt>
                <c:pt idx="75">
                  <c:v>114.03842003021801</c:v>
                </c:pt>
                <c:pt idx="76">
                  <c:v>113.48771237396318</c:v>
                </c:pt>
                <c:pt idx="77">
                  <c:v>113.40075853350189</c:v>
                </c:pt>
                <c:pt idx="78">
                  <c:v>113.09364496931948</c:v>
                </c:pt>
                <c:pt idx="79">
                  <c:v>112.38383028583763</c:v>
                </c:pt>
                <c:pt idx="80">
                  <c:v>111.85470691622213</c:v>
                </c:pt>
                <c:pt idx="81">
                  <c:v>111.29351546359965</c:v>
                </c:pt>
                <c:pt idx="82">
                  <c:v>111.09555672042181</c:v>
                </c:pt>
                <c:pt idx="83">
                  <c:v>110.26733680737566</c:v>
                </c:pt>
                <c:pt idx="84">
                  <c:v>110.56890012642226</c:v>
                </c:pt>
                <c:pt idx="85">
                  <c:v>110.40547624186733</c:v>
                </c:pt>
                <c:pt idx="86">
                  <c:v>110.44247787610621</c:v>
                </c:pt>
                <c:pt idx="87">
                  <c:v>110.69902254016219</c:v>
                </c:pt>
                <c:pt idx="88">
                  <c:v>110.57938392278992</c:v>
                </c:pt>
                <c:pt idx="89">
                  <c:v>110.91856556997935</c:v>
                </c:pt>
                <c:pt idx="90">
                  <c:v>109.7215627023527</c:v>
                </c:pt>
                <c:pt idx="91">
                  <c:v>112.38259689802965</c:v>
                </c:pt>
                <c:pt idx="92">
                  <c:v>112.11310166199007</c:v>
                </c:pt>
                <c:pt idx="93">
                  <c:v>112.70882797323549</c:v>
                </c:pt>
                <c:pt idx="94">
                  <c:v>112.34991212111869</c:v>
                </c:pt>
                <c:pt idx="95">
                  <c:v>112.42699885911627</c:v>
                </c:pt>
                <c:pt idx="96">
                  <c:v>112.14393635718911</c:v>
                </c:pt>
                <c:pt idx="97">
                  <c:v>111.53587616786407</c:v>
                </c:pt>
                <c:pt idx="98">
                  <c:v>111.38971971262063</c:v>
                </c:pt>
                <c:pt idx="99">
                  <c:v>110.13166414849988</c:v>
                </c:pt>
                <c:pt idx="100">
                  <c:v>108.89580956492244</c:v>
                </c:pt>
                <c:pt idx="101">
                  <c:v>107.55080016034042</c:v>
                </c:pt>
                <c:pt idx="102">
                  <c:v>107.26095402546947</c:v>
                </c:pt>
                <c:pt idx="103">
                  <c:v>107.49406432117419</c:v>
                </c:pt>
                <c:pt idx="104">
                  <c:v>107.50516481144585</c:v>
                </c:pt>
                <c:pt idx="105">
                  <c:v>106.38648206962473</c:v>
                </c:pt>
                <c:pt idx="106">
                  <c:v>105.74943726681263</c:v>
                </c:pt>
                <c:pt idx="107">
                  <c:v>106.28041071814005</c:v>
                </c:pt>
                <c:pt idx="108">
                  <c:v>104.94773519163762</c:v>
                </c:pt>
                <c:pt idx="109">
                  <c:v>105.68653448860658</c:v>
                </c:pt>
                <c:pt idx="110">
                  <c:v>107.16166630692857</c:v>
                </c:pt>
                <c:pt idx="111">
                  <c:v>108.81748943911688</c:v>
                </c:pt>
                <c:pt idx="112">
                  <c:v>108.40923807468164</c:v>
                </c:pt>
                <c:pt idx="113">
                  <c:v>108.42033856495328</c:v>
                </c:pt>
                <c:pt idx="114">
                  <c:v>107.82152878418798</c:v>
                </c:pt>
                <c:pt idx="115">
                  <c:v>107.89553205266567</c:v>
                </c:pt>
                <c:pt idx="116">
                  <c:v>105.77657179858777</c:v>
                </c:pt>
                <c:pt idx="117">
                  <c:v>104.36002590114397</c:v>
                </c:pt>
                <c:pt idx="118">
                  <c:v>104.78986155221857</c:v>
                </c:pt>
                <c:pt idx="119">
                  <c:v>104.23545373253987</c:v>
                </c:pt>
                <c:pt idx="120">
                  <c:v>104.59621966636861</c:v>
                </c:pt>
                <c:pt idx="121">
                  <c:v>103.94190743424501</c:v>
                </c:pt>
                <c:pt idx="122">
                  <c:v>104.12321544201536</c:v>
                </c:pt>
                <c:pt idx="123">
                  <c:v>104.55058431747402</c:v>
                </c:pt>
                <c:pt idx="124">
                  <c:v>103.2080416885079</c:v>
                </c:pt>
                <c:pt idx="125">
                  <c:v>101.44244704141101</c:v>
                </c:pt>
                <c:pt idx="126">
                  <c:v>100.85288766920539</c:v>
                </c:pt>
                <c:pt idx="127">
                  <c:v>100.9682094292498</c:v>
                </c:pt>
                <c:pt idx="128">
                  <c:v>100.91455705960348</c:v>
                </c:pt>
                <c:pt idx="129">
                  <c:v>97.889673460577839</c:v>
                </c:pt>
                <c:pt idx="130">
                  <c:v>98.133267552650238</c:v>
                </c:pt>
                <c:pt idx="131">
                  <c:v>97.522740587709293</c:v>
                </c:pt>
                <c:pt idx="132">
                  <c:v>97.387067928833531</c:v>
                </c:pt>
                <c:pt idx="133">
                  <c:v>96.613117079337684</c:v>
                </c:pt>
                <c:pt idx="134">
                  <c:v>97.109555672042191</c:v>
                </c:pt>
                <c:pt idx="135">
                  <c:v>96.315870617618941</c:v>
                </c:pt>
                <c:pt idx="136">
                  <c:v>97.144707224569089</c:v>
                </c:pt>
                <c:pt idx="137">
                  <c:v>98.155468533193556</c:v>
                </c:pt>
                <c:pt idx="138">
                  <c:v>97.996361505966519</c:v>
                </c:pt>
                <c:pt idx="139">
                  <c:v>98.817181092164901</c:v>
                </c:pt>
                <c:pt idx="140">
                  <c:v>98.597638062347741</c:v>
                </c:pt>
                <c:pt idx="141">
                  <c:v>99.39378989238692</c:v>
                </c:pt>
                <c:pt idx="142">
                  <c:v>99.350621319108271</c:v>
                </c:pt>
                <c:pt idx="143">
                  <c:v>99.649101168634942</c:v>
                </c:pt>
                <c:pt idx="144">
                  <c:v>99.6540347198668</c:v>
                </c:pt>
                <c:pt idx="145">
                  <c:v>99.382072708211282</c:v>
                </c:pt>
                <c:pt idx="146">
                  <c:v>99.795874317782378</c:v>
                </c:pt>
                <c:pt idx="147">
                  <c:v>99.447442262033235</c:v>
                </c:pt>
                <c:pt idx="148">
                  <c:v>99.217415435848409</c:v>
                </c:pt>
                <c:pt idx="149">
                  <c:v>99.18288057722549</c:v>
                </c:pt>
                <c:pt idx="150">
                  <c:v>99.197681230921035</c:v>
                </c:pt>
                <c:pt idx="151">
                  <c:v>99.158212821066272</c:v>
                </c:pt>
                <c:pt idx="152">
                  <c:v>99.948197712065621</c:v>
                </c:pt>
                <c:pt idx="153">
                  <c:v>99.827942400789368</c:v>
                </c:pt>
                <c:pt idx="154">
                  <c:v>101.02124510499213</c:v>
                </c:pt>
                <c:pt idx="155">
                  <c:v>101.48191545126576</c:v>
                </c:pt>
                <c:pt idx="156">
                  <c:v>99.842743054484913</c:v>
                </c:pt>
                <c:pt idx="157">
                  <c:v>99.531929326878611</c:v>
                </c:pt>
                <c:pt idx="158">
                  <c:v>99.416607566834202</c:v>
                </c:pt>
                <c:pt idx="159">
                  <c:v>99.322870093429131</c:v>
                </c:pt>
                <c:pt idx="160">
                  <c:v>99.724337824920596</c:v>
                </c:pt>
                <c:pt idx="161">
                  <c:v>99.212481884616579</c:v>
                </c:pt>
                <c:pt idx="162">
                  <c:v>99.293268786038041</c:v>
                </c:pt>
                <c:pt idx="163">
                  <c:v>99.074342450124888</c:v>
                </c:pt>
                <c:pt idx="164">
                  <c:v>98.989855385279526</c:v>
                </c:pt>
                <c:pt idx="165">
                  <c:v>98.24550584317474</c:v>
                </c:pt>
                <c:pt idx="166">
                  <c:v>98.811630847029079</c:v>
                </c:pt>
                <c:pt idx="167">
                  <c:v>99.211865190712587</c:v>
                </c:pt>
                <c:pt idx="168">
                  <c:v>100.19117511023406</c:v>
                </c:pt>
                <c:pt idx="169">
                  <c:v>100.18809164071413</c:v>
                </c:pt>
                <c:pt idx="170">
                  <c:v>100.2694952360396</c:v>
                </c:pt>
                <c:pt idx="171">
                  <c:v>99.724954518824589</c:v>
                </c:pt>
                <c:pt idx="172">
                  <c:v>99.085442940396547</c:v>
                </c:pt>
                <c:pt idx="173">
                  <c:v>99.678702476026032</c:v>
                </c:pt>
                <c:pt idx="174">
                  <c:v>99.544879898862206</c:v>
                </c:pt>
                <c:pt idx="175">
                  <c:v>99.718787579784774</c:v>
                </c:pt>
                <c:pt idx="176">
                  <c:v>99.226049150504153</c:v>
                </c:pt>
                <c:pt idx="177">
                  <c:v>98.620455736795037</c:v>
                </c:pt>
                <c:pt idx="178">
                  <c:v>98.42064691190528</c:v>
                </c:pt>
                <c:pt idx="179">
                  <c:v>98.285590946933482</c:v>
                </c:pt>
                <c:pt idx="180">
                  <c:v>98.735777496839432</c:v>
                </c:pt>
                <c:pt idx="181">
                  <c:v>98.527334957293959</c:v>
                </c:pt>
                <c:pt idx="182">
                  <c:v>98.829514970244517</c:v>
                </c:pt>
                <c:pt idx="183">
                  <c:v>98.942369954672998</c:v>
                </c:pt>
                <c:pt idx="184">
                  <c:v>99.092843267244305</c:v>
                </c:pt>
                <c:pt idx="185">
                  <c:v>98.577903857420367</c:v>
                </c:pt>
                <c:pt idx="186">
                  <c:v>98.130800777034324</c:v>
                </c:pt>
                <c:pt idx="187">
                  <c:v>97.218710493046785</c:v>
                </c:pt>
                <c:pt idx="188">
                  <c:v>98.053097345132741</c:v>
                </c:pt>
                <c:pt idx="189">
                  <c:v>97.507323240109784</c:v>
                </c:pt>
                <c:pt idx="190">
                  <c:v>97.053436526779933</c:v>
                </c:pt>
                <c:pt idx="191">
                  <c:v>97.285930128580674</c:v>
                </c:pt>
                <c:pt idx="192">
                  <c:v>97.498072831550061</c:v>
                </c:pt>
                <c:pt idx="193">
                  <c:v>97.602910795226791</c:v>
                </c:pt>
                <c:pt idx="194">
                  <c:v>97.910641053313199</c:v>
                </c:pt>
                <c:pt idx="195">
                  <c:v>98.378711726434588</c:v>
                </c:pt>
                <c:pt idx="196">
                  <c:v>99.290185316518148</c:v>
                </c:pt>
                <c:pt idx="197">
                  <c:v>98.922635749745609</c:v>
                </c:pt>
                <c:pt idx="198">
                  <c:v>99.042891061021862</c:v>
                </c:pt>
                <c:pt idx="199">
                  <c:v>99.080509389164689</c:v>
                </c:pt>
                <c:pt idx="200">
                  <c:v>99.420307730258088</c:v>
                </c:pt>
                <c:pt idx="201">
                  <c:v>99.157596127162293</c:v>
                </c:pt>
                <c:pt idx="202">
                  <c:v>99.573864512349303</c:v>
                </c:pt>
                <c:pt idx="203">
                  <c:v>99.553513613517936</c:v>
                </c:pt>
                <c:pt idx="204">
                  <c:v>100.19117511023406</c:v>
                </c:pt>
                <c:pt idx="205">
                  <c:v>100.42736887545867</c:v>
                </c:pt>
                <c:pt idx="206">
                  <c:v>99.59421541118067</c:v>
                </c:pt>
                <c:pt idx="207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9A-4CE3-96AE-EA2207D9F81B}"/>
            </c:ext>
          </c:extLst>
        </c:ser>
        <c:ser>
          <c:idx val="1"/>
          <c:order val="1"/>
          <c:tx>
            <c:strRef>
              <c:f>'Obrada Crobex-KOEI (2)'!$E$1</c:f>
              <c:strCache>
                <c:ptCount val="1"/>
                <c:pt idx="0">
                  <c:v>KOEI</c:v>
                </c:pt>
              </c:strCache>
            </c:strRef>
          </c:tx>
          <c:spPr>
            <a:ln w="28575" cap="rnd">
              <a:solidFill>
                <a:srgbClr val="1E2864"/>
              </a:solidFill>
              <a:round/>
            </a:ln>
            <a:effectLst/>
          </c:spPr>
          <c:marker>
            <c:symbol val="none"/>
          </c:marker>
          <c:dLbls>
            <c:dLbl>
              <c:idx val="207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rgbClr val="1E28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9A-4CE3-96AE-EA2207D9F81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'Obrada Crobex-KOEI (2)'!$A$2:$A$209</c:f>
              <c:numCache>
                <c:formatCode>yyyy\-mm\-dd</c:formatCode>
                <c:ptCount val="208"/>
                <c:pt idx="0">
                  <c:v>44376</c:v>
                </c:pt>
                <c:pt idx="1">
                  <c:v>44375</c:v>
                </c:pt>
                <c:pt idx="2">
                  <c:v>44372</c:v>
                </c:pt>
                <c:pt idx="3">
                  <c:v>44371</c:v>
                </c:pt>
                <c:pt idx="4">
                  <c:v>44370</c:v>
                </c:pt>
                <c:pt idx="5">
                  <c:v>44368</c:v>
                </c:pt>
                <c:pt idx="6">
                  <c:v>44365</c:v>
                </c:pt>
                <c:pt idx="7">
                  <c:v>44364</c:v>
                </c:pt>
                <c:pt idx="8">
                  <c:v>44363</c:v>
                </c:pt>
                <c:pt idx="9">
                  <c:v>44363</c:v>
                </c:pt>
                <c:pt idx="10">
                  <c:v>44362</c:v>
                </c:pt>
                <c:pt idx="11">
                  <c:v>44361</c:v>
                </c:pt>
                <c:pt idx="12">
                  <c:v>44358</c:v>
                </c:pt>
                <c:pt idx="13">
                  <c:v>44357</c:v>
                </c:pt>
                <c:pt idx="14">
                  <c:v>44356</c:v>
                </c:pt>
                <c:pt idx="15">
                  <c:v>44355</c:v>
                </c:pt>
                <c:pt idx="16">
                  <c:v>44351</c:v>
                </c:pt>
                <c:pt idx="17">
                  <c:v>44349</c:v>
                </c:pt>
                <c:pt idx="18">
                  <c:v>44348</c:v>
                </c:pt>
                <c:pt idx="19">
                  <c:v>44347</c:v>
                </c:pt>
                <c:pt idx="20">
                  <c:v>44341</c:v>
                </c:pt>
                <c:pt idx="21">
                  <c:v>44340</c:v>
                </c:pt>
                <c:pt idx="22">
                  <c:v>44337</c:v>
                </c:pt>
                <c:pt idx="23">
                  <c:v>44336</c:v>
                </c:pt>
                <c:pt idx="24">
                  <c:v>44335</c:v>
                </c:pt>
                <c:pt idx="25">
                  <c:v>44334</c:v>
                </c:pt>
                <c:pt idx="26">
                  <c:v>44333</c:v>
                </c:pt>
                <c:pt idx="27">
                  <c:v>44330</c:v>
                </c:pt>
                <c:pt idx="28">
                  <c:v>44329</c:v>
                </c:pt>
                <c:pt idx="29">
                  <c:v>44328</c:v>
                </c:pt>
                <c:pt idx="30">
                  <c:v>44326</c:v>
                </c:pt>
                <c:pt idx="31">
                  <c:v>44323</c:v>
                </c:pt>
                <c:pt idx="32">
                  <c:v>44322</c:v>
                </c:pt>
                <c:pt idx="33">
                  <c:v>44321</c:v>
                </c:pt>
                <c:pt idx="34">
                  <c:v>44320</c:v>
                </c:pt>
                <c:pt idx="35">
                  <c:v>44319</c:v>
                </c:pt>
                <c:pt idx="36">
                  <c:v>44316</c:v>
                </c:pt>
                <c:pt idx="37">
                  <c:v>44315</c:v>
                </c:pt>
                <c:pt idx="38">
                  <c:v>44314</c:v>
                </c:pt>
                <c:pt idx="39">
                  <c:v>44313</c:v>
                </c:pt>
                <c:pt idx="40">
                  <c:v>44312</c:v>
                </c:pt>
                <c:pt idx="41">
                  <c:v>44309</c:v>
                </c:pt>
                <c:pt idx="42">
                  <c:v>44308</c:v>
                </c:pt>
                <c:pt idx="43">
                  <c:v>44307</c:v>
                </c:pt>
                <c:pt idx="44">
                  <c:v>44307</c:v>
                </c:pt>
                <c:pt idx="45">
                  <c:v>44306</c:v>
                </c:pt>
                <c:pt idx="46">
                  <c:v>44301</c:v>
                </c:pt>
                <c:pt idx="47">
                  <c:v>44300</c:v>
                </c:pt>
                <c:pt idx="48">
                  <c:v>44298</c:v>
                </c:pt>
                <c:pt idx="49">
                  <c:v>44295</c:v>
                </c:pt>
                <c:pt idx="50">
                  <c:v>44294</c:v>
                </c:pt>
                <c:pt idx="51">
                  <c:v>44293</c:v>
                </c:pt>
                <c:pt idx="52">
                  <c:v>44284</c:v>
                </c:pt>
                <c:pt idx="53">
                  <c:v>44281</c:v>
                </c:pt>
                <c:pt idx="54">
                  <c:v>44280</c:v>
                </c:pt>
                <c:pt idx="55">
                  <c:v>44277</c:v>
                </c:pt>
                <c:pt idx="56">
                  <c:v>44274</c:v>
                </c:pt>
                <c:pt idx="57">
                  <c:v>44273</c:v>
                </c:pt>
                <c:pt idx="58">
                  <c:v>44272</c:v>
                </c:pt>
                <c:pt idx="59">
                  <c:v>44270</c:v>
                </c:pt>
                <c:pt idx="60">
                  <c:v>44267</c:v>
                </c:pt>
                <c:pt idx="61">
                  <c:v>44267</c:v>
                </c:pt>
                <c:pt idx="62">
                  <c:v>44266</c:v>
                </c:pt>
                <c:pt idx="63">
                  <c:v>44265</c:v>
                </c:pt>
                <c:pt idx="64">
                  <c:v>44264</c:v>
                </c:pt>
                <c:pt idx="65">
                  <c:v>44264</c:v>
                </c:pt>
                <c:pt idx="66">
                  <c:v>44263</c:v>
                </c:pt>
                <c:pt idx="67">
                  <c:v>44260</c:v>
                </c:pt>
                <c:pt idx="68">
                  <c:v>44259</c:v>
                </c:pt>
                <c:pt idx="69">
                  <c:v>44258</c:v>
                </c:pt>
                <c:pt idx="70">
                  <c:v>44257</c:v>
                </c:pt>
                <c:pt idx="71">
                  <c:v>44252</c:v>
                </c:pt>
                <c:pt idx="72">
                  <c:v>44251</c:v>
                </c:pt>
                <c:pt idx="73">
                  <c:v>44250</c:v>
                </c:pt>
                <c:pt idx="74">
                  <c:v>44249</c:v>
                </c:pt>
                <c:pt idx="75">
                  <c:v>44246</c:v>
                </c:pt>
                <c:pt idx="76">
                  <c:v>44245</c:v>
                </c:pt>
                <c:pt idx="77">
                  <c:v>44244</c:v>
                </c:pt>
                <c:pt idx="78">
                  <c:v>44243</c:v>
                </c:pt>
                <c:pt idx="79">
                  <c:v>44242</c:v>
                </c:pt>
                <c:pt idx="80">
                  <c:v>44239</c:v>
                </c:pt>
                <c:pt idx="81">
                  <c:v>44238</c:v>
                </c:pt>
                <c:pt idx="82">
                  <c:v>44237</c:v>
                </c:pt>
                <c:pt idx="83">
                  <c:v>44236</c:v>
                </c:pt>
                <c:pt idx="84">
                  <c:v>44235</c:v>
                </c:pt>
                <c:pt idx="85">
                  <c:v>44232</c:v>
                </c:pt>
                <c:pt idx="86">
                  <c:v>44231</c:v>
                </c:pt>
                <c:pt idx="87">
                  <c:v>44229</c:v>
                </c:pt>
                <c:pt idx="88">
                  <c:v>44228</c:v>
                </c:pt>
                <c:pt idx="89">
                  <c:v>44223</c:v>
                </c:pt>
                <c:pt idx="90">
                  <c:v>44221</c:v>
                </c:pt>
                <c:pt idx="91">
                  <c:v>44216</c:v>
                </c:pt>
                <c:pt idx="92">
                  <c:v>44215</c:v>
                </c:pt>
                <c:pt idx="93">
                  <c:v>44211</c:v>
                </c:pt>
                <c:pt idx="94">
                  <c:v>44210</c:v>
                </c:pt>
                <c:pt idx="95">
                  <c:v>44209</c:v>
                </c:pt>
                <c:pt idx="96">
                  <c:v>44208</c:v>
                </c:pt>
                <c:pt idx="97">
                  <c:v>44207</c:v>
                </c:pt>
                <c:pt idx="98">
                  <c:v>44204</c:v>
                </c:pt>
                <c:pt idx="99">
                  <c:v>44203</c:v>
                </c:pt>
                <c:pt idx="100">
                  <c:v>44201</c:v>
                </c:pt>
                <c:pt idx="101">
                  <c:v>44200</c:v>
                </c:pt>
                <c:pt idx="102">
                  <c:v>44195</c:v>
                </c:pt>
                <c:pt idx="103">
                  <c:v>44194</c:v>
                </c:pt>
                <c:pt idx="104">
                  <c:v>44193</c:v>
                </c:pt>
                <c:pt idx="105">
                  <c:v>44188</c:v>
                </c:pt>
                <c:pt idx="106">
                  <c:v>44186</c:v>
                </c:pt>
                <c:pt idx="107">
                  <c:v>44183</c:v>
                </c:pt>
                <c:pt idx="108">
                  <c:v>44182</c:v>
                </c:pt>
                <c:pt idx="109">
                  <c:v>44181</c:v>
                </c:pt>
                <c:pt idx="110">
                  <c:v>44179</c:v>
                </c:pt>
                <c:pt idx="111">
                  <c:v>44174</c:v>
                </c:pt>
                <c:pt idx="112">
                  <c:v>44173</c:v>
                </c:pt>
                <c:pt idx="113">
                  <c:v>44172</c:v>
                </c:pt>
                <c:pt idx="114">
                  <c:v>44169</c:v>
                </c:pt>
                <c:pt idx="115">
                  <c:v>44167</c:v>
                </c:pt>
                <c:pt idx="116">
                  <c:v>44166</c:v>
                </c:pt>
                <c:pt idx="117">
                  <c:v>44161</c:v>
                </c:pt>
                <c:pt idx="118">
                  <c:v>44160</c:v>
                </c:pt>
                <c:pt idx="119">
                  <c:v>44159</c:v>
                </c:pt>
                <c:pt idx="120">
                  <c:v>44158</c:v>
                </c:pt>
                <c:pt idx="121">
                  <c:v>44155</c:v>
                </c:pt>
                <c:pt idx="122">
                  <c:v>44154</c:v>
                </c:pt>
                <c:pt idx="123">
                  <c:v>44152</c:v>
                </c:pt>
                <c:pt idx="124">
                  <c:v>44151</c:v>
                </c:pt>
                <c:pt idx="125">
                  <c:v>44147</c:v>
                </c:pt>
                <c:pt idx="126">
                  <c:v>44146</c:v>
                </c:pt>
                <c:pt idx="127">
                  <c:v>44145</c:v>
                </c:pt>
                <c:pt idx="128">
                  <c:v>44144</c:v>
                </c:pt>
                <c:pt idx="129">
                  <c:v>44141</c:v>
                </c:pt>
                <c:pt idx="130">
                  <c:v>44140</c:v>
                </c:pt>
                <c:pt idx="131">
                  <c:v>44139</c:v>
                </c:pt>
                <c:pt idx="132">
                  <c:v>44138</c:v>
                </c:pt>
                <c:pt idx="133">
                  <c:v>44137</c:v>
                </c:pt>
                <c:pt idx="134">
                  <c:v>44134</c:v>
                </c:pt>
                <c:pt idx="135">
                  <c:v>44133</c:v>
                </c:pt>
                <c:pt idx="136">
                  <c:v>44132</c:v>
                </c:pt>
                <c:pt idx="137">
                  <c:v>44131</c:v>
                </c:pt>
                <c:pt idx="138">
                  <c:v>44130</c:v>
                </c:pt>
                <c:pt idx="139">
                  <c:v>44126</c:v>
                </c:pt>
                <c:pt idx="140">
                  <c:v>44124</c:v>
                </c:pt>
                <c:pt idx="141">
                  <c:v>44118</c:v>
                </c:pt>
                <c:pt idx="142">
                  <c:v>44117</c:v>
                </c:pt>
                <c:pt idx="143">
                  <c:v>44116</c:v>
                </c:pt>
                <c:pt idx="144">
                  <c:v>44112</c:v>
                </c:pt>
                <c:pt idx="145">
                  <c:v>44111</c:v>
                </c:pt>
                <c:pt idx="146">
                  <c:v>44110</c:v>
                </c:pt>
                <c:pt idx="147">
                  <c:v>44109</c:v>
                </c:pt>
                <c:pt idx="148">
                  <c:v>44106</c:v>
                </c:pt>
                <c:pt idx="149">
                  <c:v>44105</c:v>
                </c:pt>
                <c:pt idx="150">
                  <c:v>44104</c:v>
                </c:pt>
                <c:pt idx="151">
                  <c:v>44103</c:v>
                </c:pt>
                <c:pt idx="152">
                  <c:v>44102</c:v>
                </c:pt>
                <c:pt idx="153">
                  <c:v>44099</c:v>
                </c:pt>
                <c:pt idx="154">
                  <c:v>44098</c:v>
                </c:pt>
                <c:pt idx="155">
                  <c:v>44097</c:v>
                </c:pt>
                <c:pt idx="156">
                  <c:v>44096</c:v>
                </c:pt>
                <c:pt idx="157">
                  <c:v>44095</c:v>
                </c:pt>
                <c:pt idx="158">
                  <c:v>44092</c:v>
                </c:pt>
                <c:pt idx="159">
                  <c:v>44091</c:v>
                </c:pt>
                <c:pt idx="160">
                  <c:v>44089</c:v>
                </c:pt>
                <c:pt idx="161">
                  <c:v>44088</c:v>
                </c:pt>
                <c:pt idx="162">
                  <c:v>44085</c:v>
                </c:pt>
                <c:pt idx="163">
                  <c:v>44084</c:v>
                </c:pt>
                <c:pt idx="164">
                  <c:v>44083</c:v>
                </c:pt>
                <c:pt idx="165">
                  <c:v>44082</c:v>
                </c:pt>
                <c:pt idx="166">
                  <c:v>44081</c:v>
                </c:pt>
                <c:pt idx="167">
                  <c:v>44078</c:v>
                </c:pt>
                <c:pt idx="168">
                  <c:v>44077</c:v>
                </c:pt>
                <c:pt idx="169">
                  <c:v>44076</c:v>
                </c:pt>
                <c:pt idx="170">
                  <c:v>44075</c:v>
                </c:pt>
                <c:pt idx="171">
                  <c:v>44074</c:v>
                </c:pt>
                <c:pt idx="172">
                  <c:v>44071</c:v>
                </c:pt>
                <c:pt idx="173">
                  <c:v>44070</c:v>
                </c:pt>
                <c:pt idx="174">
                  <c:v>44069</c:v>
                </c:pt>
                <c:pt idx="175">
                  <c:v>44068</c:v>
                </c:pt>
                <c:pt idx="176">
                  <c:v>44067</c:v>
                </c:pt>
                <c:pt idx="177">
                  <c:v>44064</c:v>
                </c:pt>
                <c:pt idx="178">
                  <c:v>44063</c:v>
                </c:pt>
                <c:pt idx="179">
                  <c:v>44062</c:v>
                </c:pt>
                <c:pt idx="180">
                  <c:v>44061</c:v>
                </c:pt>
                <c:pt idx="181">
                  <c:v>44060</c:v>
                </c:pt>
                <c:pt idx="182">
                  <c:v>44057</c:v>
                </c:pt>
                <c:pt idx="183">
                  <c:v>44056</c:v>
                </c:pt>
                <c:pt idx="184">
                  <c:v>44055</c:v>
                </c:pt>
                <c:pt idx="185">
                  <c:v>44054</c:v>
                </c:pt>
                <c:pt idx="186">
                  <c:v>44053</c:v>
                </c:pt>
                <c:pt idx="187">
                  <c:v>44050</c:v>
                </c:pt>
                <c:pt idx="188">
                  <c:v>44049</c:v>
                </c:pt>
                <c:pt idx="189">
                  <c:v>44047</c:v>
                </c:pt>
                <c:pt idx="190">
                  <c:v>44043</c:v>
                </c:pt>
                <c:pt idx="191">
                  <c:v>44042</c:v>
                </c:pt>
                <c:pt idx="192">
                  <c:v>44041</c:v>
                </c:pt>
                <c:pt idx="193">
                  <c:v>44040</c:v>
                </c:pt>
                <c:pt idx="194">
                  <c:v>44039</c:v>
                </c:pt>
                <c:pt idx="195">
                  <c:v>44036</c:v>
                </c:pt>
                <c:pt idx="196">
                  <c:v>44035</c:v>
                </c:pt>
                <c:pt idx="197">
                  <c:v>44033</c:v>
                </c:pt>
                <c:pt idx="198">
                  <c:v>44029</c:v>
                </c:pt>
                <c:pt idx="199">
                  <c:v>44026</c:v>
                </c:pt>
                <c:pt idx="200">
                  <c:v>44025</c:v>
                </c:pt>
                <c:pt idx="201">
                  <c:v>44022</c:v>
                </c:pt>
                <c:pt idx="202">
                  <c:v>44021</c:v>
                </c:pt>
                <c:pt idx="203">
                  <c:v>44020</c:v>
                </c:pt>
                <c:pt idx="204">
                  <c:v>44015</c:v>
                </c:pt>
                <c:pt idx="205">
                  <c:v>44014</c:v>
                </c:pt>
                <c:pt idx="206">
                  <c:v>44013</c:v>
                </c:pt>
                <c:pt idx="207">
                  <c:v>44012</c:v>
                </c:pt>
              </c:numCache>
            </c:numRef>
          </c:cat>
          <c:val>
            <c:numRef>
              <c:f>'Obrada Crobex-KOEI (2)'!$E$2:$E$209</c:f>
              <c:numCache>
                <c:formatCode>#,##0.0000</c:formatCode>
                <c:ptCount val="208"/>
                <c:pt idx="0">
                  <c:v>163.41991341991343</c:v>
                </c:pt>
                <c:pt idx="1">
                  <c:v>164.10133076799781</c:v>
                </c:pt>
                <c:pt idx="2">
                  <c:v>164.5021645021645</c:v>
                </c:pt>
                <c:pt idx="3">
                  <c:v>163.23356555144591</c:v>
                </c:pt>
                <c:pt idx="4">
                  <c:v>163.41991341991343</c:v>
                </c:pt>
                <c:pt idx="5">
                  <c:v>164.32178932179005</c:v>
                </c:pt>
                <c:pt idx="6">
                  <c:v>165.58441558441558</c:v>
                </c:pt>
                <c:pt idx="7">
                  <c:v>162.81922605107576</c:v>
                </c:pt>
                <c:pt idx="8">
                  <c:v>162.245797856145</c:v>
                </c:pt>
                <c:pt idx="9">
                  <c:v>162.33766233766232</c:v>
                </c:pt>
                <c:pt idx="10">
                  <c:v>160.98169016456927</c:v>
                </c:pt>
                <c:pt idx="11">
                  <c:v>159.81240981240907</c:v>
                </c:pt>
                <c:pt idx="12">
                  <c:v>159.99876900350867</c:v>
                </c:pt>
                <c:pt idx="13">
                  <c:v>160.17316017316017</c:v>
                </c:pt>
                <c:pt idx="14">
                  <c:v>160.17316017316017</c:v>
                </c:pt>
                <c:pt idx="15">
                  <c:v>159.09090909090909</c:v>
                </c:pt>
                <c:pt idx="16">
                  <c:v>159.07075543946968</c:v>
                </c:pt>
                <c:pt idx="17">
                  <c:v>157.3561817244134</c:v>
                </c:pt>
                <c:pt idx="18">
                  <c:v>154.5935545935541</c:v>
                </c:pt>
                <c:pt idx="19">
                  <c:v>152.59740259740261</c:v>
                </c:pt>
                <c:pt idx="20">
                  <c:v>151.82819171727056</c:v>
                </c:pt>
                <c:pt idx="21">
                  <c:v>152.56538333461472</c:v>
                </c:pt>
                <c:pt idx="22">
                  <c:v>152.73734885803896</c:v>
                </c:pt>
                <c:pt idx="23">
                  <c:v>150.43290043290042</c:v>
                </c:pt>
                <c:pt idx="24">
                  <c:v>152.59740259740261</c:v>
                </c:pt>
                <c:pt idx="25">
                  <c:v>152.59740259740261</c:v>
                </c:pt>
                <c:pt idx="26">
                  <c:v>150.43290043290042</c:v>
                </c:pt>
                <c:pt idx="27">
                  <c:v>149.35064935064935</c:v>
                </c:pt>
                <c:pt idx="28">
                  <c:v>150.43290043290042</c:v>
                </c:pt>
                <c:pt idx="29">
                  <c:v>148.88571116008009</c:v>
                </c:pt>
                <c:pt idx="30">
                  <c:v>150.79365079365152</c:v>
                </c:pt>
                <c:pt idx="31">
                  <c:v>151.5151515151515</c:v>
                </c:pt>
                <c:pt idx="32">
                  <c:v>152.16784933279871</c:v>
                </c:pt>
                <c:pt idx="33">
                  <c:v>152.8031537537251</c:v>
                </c:pt>
                <c:pt idx="34">
                  <c:v>155.84415584415586</c:v>
                </c:pt>
                <c:pt idx="35">
                  <c:v>154.27773980405627</c:v>
                </c:pt>
                <c:pt idx="36">
                  <c:v>153.69722096234634</c:v>
                </c:pt>
                <c:pt idx="37">
                  <c:v>151.63135561453245</c:v>
                </c:pt>
                <c:pt idx="38">
                  <c:v>147.18614718614717</c:v>
                </c:pt>
                <c:pt idx="39">
                  <c:v>148.26839826839827</c:v>
                </c:pt>
                <c:pt idx="40">
                  <c:v>147.18614718614717</c:v>
                </c:pt>
                <c:pt idx="41">
                  <c:v>147.18614718614717</c:v>
                </c:pt>
                <c:pt idx="42">
                  <c:v>148.26839826839827</c:v>
                </c:pt>
                <c:pt idx="43">
                  <c:v>148.26839826839827</c:v>
                </c:pt>
                <c:pt idx="44">
                  <c:v>148.26839826839827</c:v>
                </c:pt>
                <c:pt idx="45">
                  <c:v>148.26839826839827</c:v>
                </c:pt>
                <c:pt idx="46">
                  <c:v>148.26839826839827</c:v>
                </c:pt>
                <c:pt idx="47">
                  <c:v>148.26839826839827</c:v>
                </c:pt>
                <c:pt idx="48">
                  <c:v>149.35982096999138</c:v>
                </c:pt>
                <c:pt idx="49">
                  <c:v>150.17053653417315</c:v>
                </c:pt>
                <c:pt idx="50">
                  <c:v>149.65986394557791</c:v>
                </c:pt>
                <c:pt idx="51">
                  <c:v>148.2772209674394</c:v>
                </c:pt>
                <c:pt idx="52">
                  <c:v>147.67316017316017</c:v>
                </c:pt>
                <c:pt idx="53">
                  <c:v>150.04329004329006</c:v>
                </c:pt>
                <c:pt idx="54">
                  <c:v>149.35064935064935</c:v>
                </c:pt>
                <c:pt idx="55">
                  <c:v>151.19684237331384</c:v>
                </c:pt>
                <c:pt idx="56">
                  <c:v>150.10057876905626</c:v>
                </c:pt>
                <c:pt idx="57">
                  <c:v>147.18614718614717</c:v>
                </c:pt>
                <c:pt idx="58">
                  <c:v>149.35064935064935</c:v>
                </c:pt>
                <c:pt idx="59">
                  <c:v>149.35064935064935</c:v>
                </c:pt>
                <c:pt idx="60">
                  <c:v>146.23617123617097</c:v>
                </c:pt>
                <c:pt idx="61">
                  <c:v>146.10389610389612</c:v>
                </c:pt>
                <c:pt idx="62">
                  <c:v>148.26839826839827</c:v>
                </c:pt>
                <c:pt idx="63">
                  <c:v>147.46792731867316</c:v>
                </c:pt>
                <c:pt idx="64">
                  <c:v>147.03504043126622</c:v>
                </c:pt>
                <c:pt idx="65">
                  <c:v>145.02164502164504</c:v>
                </c:pt>
                <c:pt idx="66">
                  <c:v>146.10389610389612</c:v>
                </c:pt>
                <c:pt idx="67">
                  <c:v>145.02164502164504</c:v>
                </c:pt>
                <c:pt idx="68">
                  <c:v>146.83703393380736</c:v>
                </c:pt>
                <c:pt idx="69">
                  <c:v>145.02164502164504</c:v>
                </c:pt>
                <c:pt idx="70">
                  <c:v>142.93093270366018</c:v>
                </c:pt>
                <c:pt idx="71">
                  <c:v>142.84511784511687</c:v>
                </c:pt>
                <c:pt idx="72">
                  <c:v>140.32102813226192</c:v>
                </c:pt>
                <c:pt idx="73">
                  <c:v>136.36363636363635</c:v>
                </c:pt>
                <c:pt idx="74">
                  <c:v>137.73094465058657</c:v>
                </c:pt>
                <c:pt idx="75">
                  <c:v>137.44588744588745</c:v>
                </c:pt>
                <c:pt idx="76">
                  <c:v>136.36363636363635</c:v>
                </c:pt>
                <c:pt idx="77">
                  <c:v>136.36363636363635</c:v>
                </c:pt>
                <c:pt idx="78">
                  <c:v>135.28587129623378</c:v>
                </c:pt>
                <c:pt idx="79">
                  <c:v>135.30485499025539</c:v>
                </c:pt>
                <c:pt idx="80">
                  <c:v>135.45014307726188</c:v>
                </c:pt>
                <c:pt idx="81">
                  <c:v>135.2813852813853</c:v>
                </c:pt>
                <c:pt idx="82">
                  <c:v>135.2813852813853</c:v>
                </c:pt>
                <c:pt idx="83">
                  <c:v>135.2813852813853</c:v>
                </c:pt>
                <c:pt idx="84">
                  <c:v>135.2813852813853</c:v>
                </c:pt>
                <c:pt idx="85">
                  <c:v>133.11688311688312</c:v>
                </c:pt>
                <c:pt idx="86">
                  <c:v>134.19913419913422</c:v>
                </c:pt>
                <c:pt idx="87">
                  <c:v>134.19913419913422</c:v>
                </c:pt>
                <c:pt idx="88">
                  <c:v>134.22753973935068</c:v>
                </c:pt>
                <c:pt idx="89">
                  <c:v>136.36363636363635</c:v>
                </c:pt>
                <c:pt idx="90">
                  <c:v>134.74561741888527</c:v>
                </c:pt>
                <c:pt idx="91">
                  <c:v>135.2813852813853</c:v>
                </c:pt>
                <c:pt idx="92">
                  <c:v>134.19913419913422</c:v>
                </c:pt>
                <c:pt idx="93">
                  <c:v>135.20888807713419</c:v>
                </c:pt>
                <c:pt idx="94">
                  <c:v>133.11688311688312</c:v>
                </c:pt>
                <c:pt idx="95">
                  <c:v>133.11688311688312</c:v>
                </c:pt>
                <c:pt idx="96">
                  <c:v>133.11688311688312</c:v>
                </c:pt>
                <c:pt idx="97">
                  <c:v>133.14327948474244</c:v>
                </c:pt>
                <c:pt idx="98">
                  <c:v>134.24526986193072</c:v>
                </c:pt>
                <c:pt idx="99">
                  <c:v>129.70089639538745</c:v>
                </c:pt>
                <c:pt idx="100">
                  <c:v>127.7813852813853</c:v>
                </c:pt>
                <c:pt idx="101">
                  <c:v>126.1478420569329</c:v>
                </c:pt>
                <c:pt idx="102">
                  <c:v>125.54112554112552</c:v>
                </c:pt>
                <c:pt idx="103">
                  <c:v>127.70562770562771</c:v>
                </c:pt>
                <c:pt idx="104">
                  <c:v>127.70562770562771</c:v>
                </c:pt>
                <c:pt idx="105">
                  <c:v>127.70562770562771</c:v>
                </c:pt>
                <c:pt idx="106">
                  <c:v>126.38287638287665</c:v>
                </c:pt>
                <c:pt idx="107">
                  <c:v>125.54112554112552</c:v>
                </c:pt>
                <c:pt idx="108">
                  <c:v>125.54112554112552</c:v>
                </c:pt>
                <c:pt idx="109">
                  <c:v>125.7330518414264</c:v>
                </c:pt>
                <c:pt idx="110">
                  <c:v>126.82436611008008</c:v>
                </c:pt>
                <c:pt idx="111">
                  <c:v>126.71136451624243</c:v>
                </c:pt>
                <c:pt idx="112">
                  <c:v>125.31347962382466</c:v>
                </c:pt>
                <c:pt idx="113">
                  <c:v>126.62337662337661</c:v>
                </c:pt>
                <c:pt idx="114">
                  <c:v>125.82592845750649</c:v>
                </c:pt>
                <c:pt idx="115">
                  <c:v>126.40819219766668</c:v>
                </c:pt>
                <c:pt idx="116">
                  <c:v>123.77239804424242</c:v>
                </c:pt>
                <c:pt idx="117">
                  <c:v>128.78787878787878</c:v>
                </c:pt>
                <c:pt idx="118">
                  <c:v>128.89610389610388</c:v>
                </c:pt>
                <c:pt idx="119">
                  <c:v>127.62250299900866</c:v>
                </c:pt>
                <c:pt idx="120">
                  <c:v>129.13145056002165</c:v>
                </c:pt>
                <c:pt idx="121">
                  <c:v>129.15025415025326</c:v>
                </c:pt>
                <c:pt idx="122">
                  <c:v>129.0980902645606</c:v>
                </c:pt>
                <c:pt idx="123">
                  <c:v>129.24860853432253</c:v>
                </c:pt>
                <c:pt idx="124">
                  <c:v>128.28730270590694</c:v>
                </c:pt>
                <c:pt idx="125">
                  <c:v>128.41763499658222</c:v>
                </c:pt>
                <c:pt idx="126">
                  <c:v>128.77237375804762</c:v>
                </c:pt>
                <c:pt idx="127">
                  <c:v>128.71870397643508</c:v>
                </c:pt>
                <c:pt idx="128">
                  <c:v>129.49615829196969</c:v>
                </c:pt>
                <c:pt idx="129">
                  <c:v>128.71998849858659</c:v>
                </c:pt>
                <c:pt idx="130">
                  <c:v>127.12508242309524</c:v>
                </c:pt>
                <c:pt idx="131">
                  <c:v>126.62337662337661</c:v>
                </c:pt>
                <c:pt idx="132">
                  <c:v>126.62337662337661</c:v>
                </c:pt>
                <c:pt idx="133">
                  <c:v>125.72150072149999</c:v>
                </c:pt>
                <c:pt idx="134">
                  <c:v>125.97402597402598</c:v>
                </c:pt>
                <c:pt idx="135">
                  <c:v>125.59499324205194</c:v>
                </c:pt>
                <c:pt idx="136">
                  <c:v>124.25321303825973</c:v>
                </c:pt>
                <c:pt idx="137">
                  <c:v>126.64139647489394</c:v>
                </c:pt>
                <c:pt idx="138">
                  <c:v>126.71356421356495</c:v>
                </c:pt>
                <c:pt idx="139">
                  <c:v>130.95238095238096</c:v>
                </c:pt>
                <c:pt idx="140">
                  <c:v>128.94248608534414</c:v>
                </c:pt>
                <c:pt idx="141">
                  <c:v>131.07209899245237</c:v>
                </c:pt>
                <c:pt idx="142">
                  <c:v>131.79858550229005</c:v>
                </c:pt>
                <c:pt idx="143">
                  <c:v>132.03463203463204</c:v>
                </c:pt>
                <c:pt idx="144">
                  <c:v>132.98160173160173</c:v>
                </c:pt>
                <c:pt idx="145">
                  <c:v>133.37811613673594</c:v>
                </c:pt>
                <c:pt idx="146">
                  <c:v>134.19913419913422</c:v>
                </c:pt>
                <c:pt idx="147">
                  <c:v>133.92496392496324</c:v>
                </c:pt>
                <c:pt idx="148">
                  <c:v>133.11688311688312</c:v>
                </c:pt>
                <c:pt idx="149">
                  <c:v>130.2528356568225</c:v>
                </c:pt>
                <c:pt idx="150">
                  <c:v>134.19913419913422</c:v>
                </c:pt>
                <c:pt idx="151">
                  <c:v>132.64790764790692</c:v>
                </c:pt>
                <c:pt idx="152">
                  <c:v>134.19913419913422</c:v>
                </c:pt>
                <c:pt idx="153">
                  <c:v>136.0082703366277</c:v>
                </c:pt>
                <c:pt idx="154">
                  <c:v>137.81746031746104</c:v>
                </c:pt>
                <c:pt idx="155">
                  <c:v>138.49841996295024</c:v>
                </c:pt>
                <c:pt idx="156">
                  <c:v>136.49113443633982</c:v>
                </c:pt>
                <c:pt idx="157">
                  <c:v>135.29614325068832</c:v>
                </c:pt>
                <c:pt idx="158">
                  <c:v>133.14005057124243</c:v>
                </c:pt>
                <c:pt idx="159">
                  <c:v>129.9874823971212</c:v>
                </c:pt>
                <c:pt idx="160">
                  <c:v>137.27215766689395</c:v>
                </c:pt>
                <c:pt idx="161">
                  <c:v>135.60262983894157</c:v>
                </c:pt>
                <c:pt idx="162">
                  <c:v>136.36363636363635</c:v>
                </c:pt>
                <c:pt idx="163">
                  <c:v>134.99221237316451</c:v>
                </c:pt>
                <c:pt idx="164">
                  <c:v>133.8818477372684</c:v>
                </c:pt>
                <c:pt idx="165">
                  <c:v>130.79777365491557</c:v>
                </c:pt>
                <c:pt idx="166">
                  <c:v>129.87012987012986</c:v>
                </c:pt>
                <c:pt idx="167">
                  <c:v>132.03463203463204</c:v>
                </c:pt>
                <c:pt idx="168">
                  <c:v>130.75725212928356</c:v>
                </c:pt>
                <c:pt idx="169">
                  <c:v>127.92207792207793</c:v>
                </c:pt>
                <c:pt idx="170">
                  <c:v>130.21645021645023</c:v>
                </c:pt>
                <c:pt idx="171">
                  <c:v>131.56784642407575</c:v>
                </c:pt>
                <c:pt idx="172">
                  <c:v>136.6699338397446</c:v>
                </c:pt>
                <c:pt idx="173">
                  <c:v>140.76028138528139</c:v>
                </c:pt>
                <c:pt idx="174">
                  <c:v>137.60738615389826</c:v>
                </c:pt>
                <c:pt idx="175">
                  <c:v>133.44626388104547</c:v>
                </c:pt>
                <c:pt idx="176">
                  <c:v>129.88258999772077</c:v>
                </c:pt>
                <c:pt idx="177">
                  <c:v>128.84800384800431</c:v>
                </c:pt>
                <c:pt idx="178">
                  <c:v>128.01759332008442</c:v>
                </c:pt>
                <c:pt idx="179">
                  <c:v>128.0499803227078</c:v>
                </c:pt>
                <c:pt idx="180">
                  <c:v>128.0280003684264</c:v>
                </c:pt>
                <c:pt idx="181">
                  <c:v>127.4416640270303</c:v>
                </c:pt>
                <c:pt idx="182">
                  <c:v>127.68376404740043</c:v>
                </c:pt>
                <c:pt idx="183">
                  <c:v>127.68065268065369</c:v>
                </c:pt>
                <c:pt idx="184">
                  <c:v>124.80252764612987</c:v>
                </c:pt>
                <c:pt idx="185">
                  <c:v>121.63067135442857</c:v>
                </c:pt>
                <c:pt idx="186">
                  <c:v>115.00509294626839</c:v>
                </c:pt>
                <c:pt idx="187">
                  <c:v>111.92973692973594</c:v>
                </c:pt>
                <c:pt idx="188">
                  <c:v>109.50413223140475</c:v>
                </c:pt>
                <c:pt idx="189">
                  <c:v>108.95763625021213</c:v>
                </c:pt>
                <c:pt idx="190">
                  <c:v>113.63636363636364</c:v>
                </c:pt>
                <c:pt idx="191">
                  <c:v>110.56849486601514</c:v>
                </c:pt>
                <c:pt idx="192">
                  <c:v>107.54697861439394</c:v>
                </c:pt>
                <c:pt idx="193">
                  <c:v>103.46320346320346</c:v>
                </c:pt>
                <c:pt idx="194">
                  <c:v>103.46320346320346</c:v>
                </c:pt>
                <c:pt idx="195">
                  <c:v>103.85970217794372</c:v>
                </c:pt>
                <c:pt idx="196">
                  <c:v>103.57543690877056</c:v>
                </c:pt>
                <c:pt idx="197">
                  <c:v>103.89610389610388</c:v>
                </c:pt>
                <c:pt idx="198">
                  <c:v>103.86427298191991</c:v>
                </c:pt>
                <c:pt idx="199">
                  <c:v>104.32900432900433</c:v>
                </c:pt>
                <c:pt idx="200">
                  <c:v>104.32900432900433</c:v>
                </c:pt>
                <c:pt idx="201">
                  <c:v>104.32900432900433</c:v>
                </c:pt>
                <c:pt idx="202">
                  <c:v>103.89610389610388</c:v>
                </c:pt>
                <c:pt idx="203">
                  <c:v>102.60741185596754</c:v>
                </c:pt>
                <c:pt idx="204">
                  <c:v>103.42588446036795</c:v>
                </c:pt>
                <c:pt idx="205">
                  <c:v>100.34632034632037</c:v>
                </c:pt>
                <c:pt idx="206">
                  <c:v>99.567099567099575</c:v>
                </c:pt>
                <c:pt idx="207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9A-4CE3-96AE-EA2207D9F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63153647"/>
        <c:axId val="2045568047"/>
      </c:lineChart>
      <c:dateAx>
        <c:axId val="1663153647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045568047"/>
        <c:crosses val="autoZero"/>
        <c:auto val="1"/>
        <c:lblOffset val="100"/>
        <c:baseTimeUnit val="days"/>
      </c:dateAx>
      <c:valAx>
        <c:axId val="2045568047"/>
        <c:scaling>
          <c:orientation val="minMax"/>
          <c:min val="90"/>
        </c:scaling>
        <c:delete val="0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663153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875109361329801E-2"/>
          <c:y val="6.3260340632603398E-2"/>
          <c:w val="0.90501377952755901"/>
          <c:h val="0.665457784930168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prodaja!$C$2</c:f>
              <c:strCache>
                <c:ptCount val="1"/>
                <c:pt idx="0">
                  <c:v>Q I-II 2020</c:v>
                </c:pt>
              </c:strCache>
            </c:strRef>
          </c:tx>
          <c:spPr>
            <a:solidFill>
              <a:srgbClr val="8EB4E3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2"/>
              <c:layout>
                <c:manualLayout>
                  <c:x val="-5.0925337632080002E-17"/>
                  <c:y val="5.86527961377091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2C-4FA4-8DDD-CC04B1AB3580}"/>
                </c:ext>
              </c:extLst>
            </c:dLbl>
            <c:dLbl>
              <c:idx val="4"/>
              <c:layout>
                <c:manualLayout>
                  <c:x val="0"/>
                  <c:y val="6.30890664214417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2C-4FA4-8DDD-CC04B1AB35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prodaja!$B$3:$B$8</c:f>
              <c:strCache>
                <c:ptCount val="6"/>
                <c:pt idx="0">
                  <c:v>Transformatorski program</c:v>
                </c:pt>
                <c:pt idx="1">
                  <c:v>Inženjering poslovi </c:v>
                </c:pt>
                <c:pt idx="2">
                  <c:v>Tračnička vozila</c:v>
                </c:pt>
                <c:pt idx="3">
                  <c:v>Rotacioni strojevi</c:v>
                </c:pt>
                <c:pt idx="4">
                  <c:v>Industrijska elektronika i razvoj</c:v>
                </c:pt>
                <c:pt idx="5">
                  <c:v>Ostalo</c:v>
                </c:pt>
              </c:strCache>
            </c:strRef>
          </c:cat>
          <c:val>
            <c:numRef>
              <c:f>prodaja!$C$3:$C$8</c:f>
              <c:numCache>
                <c:formatCode>General</c:formatCode>
                <c:ptCount val="6"/>
                <c:pt idx="0" formatCode="#,##0">
                  <c:v>697</c:v>
                </c:pt>
                <c:pt idx="1">
                  <c:v>247</c:v>
                </c:pt>
                <c:pt idx="2">
                  <c:v>53</c:v>
                </c:pt>
                <c:pt idx="3">
                  <c:v>142</c:v>
                </c:pt>
                <c:pt idx="4">
                  <c:v>59</c:v>
                </c:pt>
                <c:pt idx="5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2C-4FA4-8DDD-CC04B1AB3580}"/>
            </c:ext>
          </c:extLst>
        </c:ser>
        <c:ser>
          <c:idx val="1"/>
          <c:order val="1"/>
          <c:tx>
            <c:strRef>
              <c:f>prodaja!$D$2</c:f>
              <c:strCache>
                <c:ptCount val="1"/>
                <c:pt idx="0">
                  <c:v>Q I-II 2021</c:v>
                </c:pt>
              </c:strCache>
            </c:strRef>
          </c:tx>
          <c:spPr>
            <a:solidFill>
              <a:srgbClr val="1E2864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4"/>
              <c:layout>
                <c:manualLayout>
                  <c:x val="2.7777777777777801E-3"/>
                  <c:y val="5.86527961377091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2C-4FA4-8DDD-CC04B1AB35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prodaja!$B$3:$B$8</c:f>
              <c:strCache>
                <c:ptCount val="6"/>
                <c:pt idx="0">
                  <c:v>Transformatorski program</c:v>
                </c:pt>
                <c:pt idx="1">
                  <c:v>Inženjering poslovi </c:v>
                </c:pt>
                <c:pt idx="2">
                  <c:v>Tračnička vozila</c:v>
                </c:pt>
                <c:pt idx="3">
                  <c:v>Rotacioni strojevi</c:v>
                </c:pt>
                <c:pt idx="4">
                  <c:v>Industrijska elektronika i razvoj</c:v>
                </c:pt>
                <c:pt idx="5">
                  <c:v>Ostalo</c:v>
                </c:pt>
              </c:strCache>
            </c:strRef>
          </c:cat>
          <c:val>
            <c:numRef>
              <c:f>prodaja!$D$3:$D$8</c:f>
              <c:numCache>
                <c:formatCode>General</c:formatCode>
                <c:ptCount val="6"/>
                <c:pt idx="0" formatCode="#,##0">
                  <c:v>801</c:v>
                </c:pt>
                <c:pt idx="1">
                  <c:v>257</c:v>
                </c:pt>
                <c:pt idx="2">
                  <c:v>156</c:v>
                </c:pt>
                <c:pt idx="3">
                  <c:v>171</c:v>
                </c:pt>
                <c:pt idx="4">
                  <c:v>53</c:v>
                </c:pt>
                <c:pt idx="5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2C-4FA4-8DDD-CC04B1AB358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83792232"/>
        <c:axId val="583795944"/>
      </c:barChart>
      <c:catAx>
        <c:axId val="583792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5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583795944"/>
        <c:crosses val="autoZero"/>
        <c:auto val="1"/>
        <c:lblAlgn val="ctr"/>
        <c:lblOffset val="100"/>
        <c:noMultiLvlLbl val="0"/>
      </c:catAx>
      <c:valAx>
        <c:axId val="583795944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hr-HR" sz="700" b="0" err="1">
                    <a:latin typeface="Arial" panose="020B0604020202020204" pitchFamily="34" charset="0"/>
                    <a:cs typeface="Arial" panose="020B0604020202020204" pitchFamily="34" charset="0"/>
                  </a:rPr>
                  <a:t>Mln</a:t>
                </a:r>
                <a:r>
                  <a:rPr lang="hr-HR" sz="700" b="0">
                    <a:latin typeface="Arial" panose="020B0604020202020204" pitchFamily="34" charset="0"/>
                    <a:cs typeface="Arial" panose="020B0604020202020204" pitchFamily="34" charset="0"/>
                  </a:rPr>
                  <a:t> HRK</a:t>
                </a:r>
                <a:endParaRPr lang="en-US" sz="700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r-Latn-RS"/>
            </a:p>
          </c:txPr>
        </c:title>
        <c:numFmt formatCode="#,##0" sourceLinked="1"/>
        <c:majorTickMark val="none"/>
        <c:minorTickMark val="none"/>
        <c:tickLblPos val="nextTo"/>
        <c:crossAx val="583792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603302712160997"/>
          <c:y val="0.85476598271931303"/>
          <c:w val="0.305711723534558"/>
          <c:h val="7.224131655075960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Sheet7!$C$2</c:f>
              <c:strCache>
                <c:ptCount val="1"/>
                <c:pt idx="0">
                  <c:v>EBITDA QI-II 2020</c:v>
                </c:pt>
              </c:strCache>
            </c:strRef>
          </c:tx>
          <c:spPr>
            <a:solidFill>
              <a:srgbClr val="8EB4E3"/>
            </a:solidFill>
            <a:ln>
              <a:noFill/>
            </a:ln>
            <a:effectLst/>
          </c:spPr>
          <c:invertIfNegative val="0"/>
          <c:cat>
            <c:strRef>
              <c:f>Sheet7!$B$3:$B$8</c:f>
              <c:strCache>
                <c:ptCount val="6"/>
                <c:pt idx="0">
                  <c:v>Transformatorski program</c:v>
                </c:pt>
                <c:pt idx="1">
                  <c:v>Inženjering poslovi </c:v>
                </c:pt>
                <c:pt idx="2">
                  <c:v>Tračnička vozila</c:v>
                </c:pt>
                <c:pt idx="3">
                  <c:v>Rotacioni strojevi</c:v>
                </c:pt>
                <c:pt idx="4">
                  <c:v>Industrijska elektronika i razvoj</c:v>
                </c:pt>
                <c:pt idx="5">
                  <c:v>Ostalo</c:v>
                </c:pt>
              </c:strCache>
            </c:strRef>
          </c:cat>
          <c:val>
            <c:numRef>
              <c:f>Sheet7!$C$3:$C$8</c:f>
              <c:numCache>
                <c:formatCode>General</c:formatCode>
                <c:ptCount val="6"/>
                <c:pt idx="0" formatCode="#,##0">
                  <c:v>54</c:v>
                </c:pt>
                <c:pt idx="1">
                  <c:v>6</c:v>
                </c:pt>
                <c:pt idx="2">
                  <c:v>7</c:v>
                </c:pt>
                <c:pt idx="3">
                  <c:v>3</c:v>
                </c:pt>
                <c:pt idx="4">
                  <c:v>6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8E-4673-991C-E1A345739A4C}"/>
            </c:ext>
          </c:extLst>
        </c:ser>
        <c:ser>
          <c:idx val="2"/>
          <c:order val="2"/>
          <c:tx>
            <c:strRef>
              <c:f>Sheet7!$E$2</c:f>
              <c:strCache>
                <c:ptCount val="1"/>
                <c:pt idx="0">
                  <c:v>EBITDA           Q I-II  2021</c:v>
                </c:pt>
              </c:strCache>
            </c:strRef>
          </c:tx>
          <c:spPr>
            <a:solidFill>
              <a:srgbClr val="1E2864"/>
            </a:solidFill>
            <a:ln>
              <a:noFill/>
            </a:ln>
            <a:effectLst/>
          </c:spPr>
          <c:invertIfNegative val="0"/>
          <c:cat>
            <c:strRef>
              <c:f>Sheet7!$B$3:$B$8</c:f>
              <c:strCache>
                <c:ptCount val="6"/>
                <c:pt idx="0">
                  <c:v>Transformatorski program</c:v>
                </c:pt>
                <c:pt idx="1">
                  <c:v>Inženjering poslovi </c:v>
                </c:pt>
                <c:pt idx="2">
                  <c:v>Tračnička vozila</c:v>
                </c:pt>
                <c:pt idx="3">
                  <c:v>Rotacioni strojevi</c:v>
                </c:pt>
                <c:pt idx="4">
                  <c:v>Industrijska elektronika i razvoj</c:v>
                </c:pt>
                <c:pt idx="5">
                  <c:v>Ostalo</c:v>
                </c:pt>
              </c:strCache>
            </c:strRef>
          </c:cat>
          <c:val>
            <c:numRef>
              <c:f>Sheet7!$E$3:$E$8</c:f>
              <c:numCache>
                <c:formatCode>General</c:formatCode>
                <c:ptCount val="6"/>
                <c:pt idx="0" formatCode="#,##0">
                  <c:v>64</c:v>
                </c:pt>
                <c:pt idx="1">
                  <c:v>15</c:v>
                </c:pt>
                <c:pt idx="2">
                  <c:v>10</c:v>
                </c:pt>
                <c:pt idx="3">
                  <c:v>16</c:v>
                </c:pt>
                <c:pt idx="4">
                  <c:v>11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8E-4673-991C-E1A345739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1"/>
        <c:overlap val="-27"/>
        <c:axId val="582552408"/>
        <c:axId val="582556296"/>
      </c:barChart>
      <c:lineChart>
        <c:grouping val="standard"/>
        <c:varyColors val="0"/>
        <c:ser>
          <c:idx val="1"/>
          <c:order val="1"/>
          <c:tx>
            <c:strRef>
              <c:f>Sheet7!$D$2</c:f>
              <c:strCache>
                <c:ptCount val="1"/>
                <c:pt idx="0">
                  <c:v>EBITDA margin Q I-II 2020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Sheet7!$B$3:$B$8</c:f>
              <c:strCache>
                <c:ptCount val="6"/>
                <c:pt idx="0">
                  <c:v>Transformatorski program</c:v>
                </c:pt>
                <c:pt idx="1">
                  <c:v>Inženjering poslovi </c:v>
                </c:pt>
                <c:pt idx="2">
                  <c:v>Tračnička vozila</c:v>
                </c:pt>
                <c:pt idx="3">
                  <c:v>Rotacioni strojevi</c:v>
                </c:pt>
                <c:pt idx="4">
                  <c:v>Industrijska elektronika i razvoj</c:v>
                </c:pt>
                <c:pt idx="5">
                  <c:v>Ostalo</c:v>
                </c:pt>
              </c:strCache>
            </c:strRef>
          </c:cat>
          <c:val>
            <c:numRef>
              <c:f>Sheet7!$D$3:$D$8</c:f>
              <c:numCache>
                <c:formatCode>0.0%</c:formatCode>
                <c:ptCount val="6"/>
                <c:pt idx="0">
                  <c:v>7.6999999999999999E-2</c:v>
                </c:pt>
                <c:pt idx="1">
                  <c:v>2.4E-2</c:v>
                </c:pt>
                <c:pt idx="2">
                  <c:v>0.13200000000000001</c:v>
                </c:pt>
                <c:pt idx="3">
                  <c:v>2.1000000000000001E-2</c:v>
                </c:pt>
                <c:pt idx="4">
                  <c:v>0.10199999999999999</c:v>
                </c:pt>
                <c:pt idx="5">
                  <c:v>0.105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8E-4673-991C-E1A345739A4C}"/>
            </c:ext>
          </c:extLst>
        </c:ser>
        <c:ser>
          <c:idx val="3"/>
          <c:order val="3"/>
          <c:tx>
            <c:strRef>
              <c:f>Sheet7!$F$2</c:f>
              <c:strCache>
                <c:ptCount val="1"/>
                <c:pt idx="0">
                  <c:v>EBITDA margin     Q I-II 2021</c:v>
                </c:pt>
              </c:strCache>
            </c:strRef>
          </c:tx>
          <c:spPr>
            <a:ln w="28575" cap="rnd">
              <a:solidFill>
                <a:srgbClr val="0033CC"/>
              </a:solidFill>
              <a:round/>
            </a:ln>
            <a:effectLst/>
          </c:spPr>
          <c:marker>
            <c:symbol val="none"/>
          </c:marker>
          <c:cat>
            <c:strRef>
              <c:f>Sheet7!$B$3:$B$8</c:f>
              <c:strCache>
                <c:ptCount val="6"/>
                <c:pt idx="0">
                  <c:v>Transformatorski program</c:v>
                </c:pt>
                <c:pt idx="1">
                  <c:v>Inženjering poslovi </c:v>
                </c:pt>
                <c:pt idx="2">
                  <c:v>Tračnička vozila</c:v>
                </c:pt>
                <c:pt idx="3">
                  <c:v>Rotacioni strojevi</c:v>
                </c:pt>
                <c:pt idx="4">
                  <c:v>Industrijska elektronika i razvoj</c:v>
                </c:pt>
                <c:pt idx="5">
                  <c:v>Ostalo</c:v>
                </c:pt>
              </c:strCache>
            </c:strRef>
          </c:cat>
          <c:val>
            <c:numRef>
              <c:f>Sheet7!$F$3:$F$8</c:f>
              <c:numCache>
                <c:formatCode>0.0%</c:formatCode>
                <c:ptCount val="6"/>
                <c:pt idx="0">
                  <c:v>0.08</c:v>
                </c:pt>
                <c:pt idx="1">
                  <c:v>5.8000000000000003E-2</c:v>
                </c:pt>
                <c:pt idx="2">
                  <c:v>6.4000000000000001E-2</c:v>
                </c:pt>
                <c:pt idx="3">
                  <c:v>9.4E-2</c:v>
                </c:pt>
                <c:pt idx="4">
                  <c:v>0.20799999999999999</c:v>
                </c:pt>
                <c:pt idx="5">
                  <c:v>0.129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38E-4673-991C-E1A345739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563528"/>
        <c:axId val="582559976"/>
      </c:lineChart>
      <c:catAx>
        <c:axId val="582552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582556296"/>
        <c:crosses val="autoZero"/>
        <c:auto val="1"/>
        <c:lblAlgn val="ctr"/>
        <c:lblOffset val="100"/>
        <c:noMultiLvlLbl val="0"/>
      </c:catAx>
      <c:valAx>
        <c:axId val="582556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582552408"/>
        <c:crosses val="autoZero"/>
        <c:crossBetween val="between"/>
      </c:valAx>
      <c:valAx>
        <c:axId val="582559976"/>
        <c:scaling>
          <c:orientation val="minMax"/>
          <c:max val="0.5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582563528"/>
        <c:crosses val="max"/>
        <c:crossBetween val="between"/>
      </c:valAx>
      <c:catAx>
        <c:axId val="582563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25599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152549281581498E-3"/>
          <c:y val="0.86863814659068495"/>
          <c:w val="0.99668474507184202"/>
          <c:h val="0.1067188933564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r-Latn-R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'prihodi kontinenti'!$C$3</c:f>
              <c:strCache>
                <c:ptCount val="1"/>
                <c:pt idx="0">
                  <c:v>Q I-II 2020</c:v>
                </c:pt>
              </c:strCache>
            </c:strRef>
          </c:tx>
          <c:spPr>
            <a:solidFill>
              <a:srgbClr val="8EB4E3">
                <a:alpha val="92000"/>
              </a:srgbClr>
            </a:solidFill>
            <a:ln>
              <a:noFill/>
            </a:ln>
            <a:effectLst/>
          </c:spPr>
          <c:invertIfNegative val="0"/>
          <c:cat>
            <c:strRef>
              <c:f>'prihodi kontinenti'!$B$4:$B$8</c:f>
              <c:strCache>
                <c:ptCount val="5"/>
                <c:pt idx="0">
                  <c:v>EU</c:v>
                </c:pt>
                <c:pt idx="1">
                  <c:v>Azija i Afrika</c:v>
                </c:pt>
                <c:pt idx="2">
                  <c:v>Amerika i Australija</c:v>
                </c:pt>
                <c:pt idx="3">
                  <c:v>Europske zemlje izvan EU</c:v>
                </c:pt>
                <c:pt idx="4">
                  <c:v>Zemlje okruženja</c:v>
                </c:pt>
              </c:strCache>
            </c:strRef>
          </c:cat>
          <c:val>
            <c:numRef>
              <c:f>'prihodi kontinenti'!$C$4:$C$8</c:f>
              <c:numCache>
                <c:formatCode>#,##0</c:formatCode>
                <c:ptCount val="5"/>
                <c:pt idx="0">
                  <c:v>576224</c:v>
                </c:pt>
                <c:pt idx="1">
                  <c:v>144129</c:v>
                </c:pt>
                <c:pt idx="2">
                  <c:v>69623</c:v>
                </c:pt>
                <c:pt idx="3">
                  <c:v>74715</c:v>
                </c:pt>
                <c:pt idx="4">
                  <c:v>32722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0-4731-9932-A65FA9EBDA84}"/>
            </c:ext>
          </c:extLst>
        </c:ser>
        <c:ser>
          <c:idx val="1"/>
          <c:order val="1"/>
          <c:tx>
            <c:strRef>
              <c:f>'prihodi kontinenti'!$D$3</c:f>
              <c:strCache>
                <c:ptCount val="1"/>
                <c:pt idx="0">
                  <c:v>Q I-II 2021</c:v>
                </c:pt>
              </c:strCache>
            </c:strRef>
          </c:tx>
          <c:spPr>
            <a:solidFill>
              <a:srgbClr val="1E2864"/>
            </a:solidFill>
            <a:ln>
              <a:noFill/>
            </a:ln>
            <a:effectLst/>
          </c:spPr>
          <c:invertIfNegative val="0"/>
          <c:cat>
            <c:strRef>
              <c:f>'prihodi kontinenti'!$B$4:$B$8</c:f>
              <c:strCache>
                <c:ptCount val="5"/>
                <c:pt idx="0">
                  <c:v>EU</c:v>
                </c:pt>
                <c:pt idx="1">
                  <c:v>Azija i Afrika</c:v>
                </c:pt>
                <c:pt idx="2">
                  <c:v>Amerika i Australija</c:v>
                </c:pt>
                <c:pt idx="3">
                  <c:v>Europske zemlje izvan EU</c:v>
                </c:pt>
                <c:pt idx="4">
                  <c:v>Zemlje okruženja</c:v>
                </c:pt>
              </c:strCache>
            </c:strRef>
          </c:cat>
          <c:val>
            <c:numRef>
              <c:f>'prihodi kontinenti'!$D$4:$D$8</c:f>
              <c:numCache>
                <c:formatCode>#,##0</c:formatCode>
                <c:ptCount val="5"/>
                <c:pt idx="0">
                  <c:v>774544</c:v>
                </c:pt>
                <c:pt idx="1">
                  <c:v>97329</c:v>
                </c:pt>
                <c:pt idx="2">
                  <c:v>48401</c:v>
                </c:pt>
                <c:pt idx="3">
                  <c:v>39102</c:v>
                </c:pt>
                <c:pt idx="4">
                  <c:v>24251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B0-4731-9932-A65FA9EBD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overlap val="-71"/>
        <c:axId val="582605048"/>
        <c:axId val="582608744"/>
      </c:barChart>
      <c:catAx>
        <c:axId val="582605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582608744"/>
        <c:crosses val="autoZero"/>
        <c:auto val="1"/>
        <c:lblAlgn val="ctr"/>
        <c:lblOffset val="100"/>
        <c:noMultiLvlLbl val="0"/>
      </c:catAx>
      <c:valAx>
        <c:axId val="5826087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700"/>
                  <a:t>u 000 HRK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r-Latn-R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582605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r-Latn-R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1" dirty="0" err="1">
                <a:solidFill>
                  <a:schemeClr val="tx1"/>
                </a:solidFill>
              </a:rPr>
              <a:t>Kretanje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stanja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narudžbi</a:t>
            </a:r>
            <a:r>
              <a:rPr lang="en-US" sz="1200" b="1" dirty="0">
                <a:solidFill>
                  <a:schemeClr val="tx1"/>
                </a:solidFill>
              </a:rPr>
              <a:t> – </a:t>
            </a:r>
            <a:r>
              <a:rPr lang="en-US" sz="1200" b="1" i="1" dirty="0">
                <a:solidFill>
                  <a:schemeClr val="tx1"/>
                </a:solidFill>
              </a:rPr>
              <a:t>backlog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backlog!$C$6</c:f>
              <c:strCache>
                <c:ptCount val="1"/>
                <c:pt idx="0">
                  <c:v>Hrvatska</c:v>
                </c:pt>
              </c:strCache>
            </c:strRef>
          </c:tx>
          <c:spPr>
            <a:solidFill>
              <a:srgbClr val="1E28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backlog!$D$5:$G$5</c:f>
              <c:strCache>
                <c:ptCount val="4"/>
                <c:pt idx="0">
                  <c:v>31.12.2018.</c:v>
                </c:pt>
                <c:pt idx="1">
                  <c:v>31.12.2019.</c:v>
                </c:pt>
                <c:pt idx="2">
                  <c:v>31.12.2020.</c:v>
                </c:pt>
                <c:pt idx="3">
                  <c:v>30.6.2021.</c:v>
                </c:pt>
              </c:strCache>
            </c:strRef>
          </c:cat>
          <c:val>
            <c:numRef>
              <c:f>backlog!$D$6:$G$6</c:f>
              <c:numCache>
                <c:formatCode>#,##0.0</c:formatCode>
                <c:ptCount val="4"/>
                <c:pt idx="0">
                  <c:v>1639.1</c:v>
                </c:pt>
                <c:pt idx="1">
                  <c:v>1610.9</c:v>
                </c:pt>
                <c:pt idx="2">
                  <c:v>2379.9</c:v>
                </c:pt>
                <c:pt idx="3">
                  <c:v>2726.5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8-40D2-B8E0-6DBC82C1B5AC}"/>
            </c:ext>
          </c:extLst>
        </c:ser>
        <c:ser>
          <c:idx val="1"/>
          <c:order val="1"/>
          <c:tx>
            <c:strRef>
              <c:f>backlog!$C$7</c:f>
              <c:strCache>
                <c:ptCount val="1"/>
                <c:pt idx="0">
                  <c:v>Izvoz</c:v>
                </c:pt>
              </c:strCache>
            </c:strRef>
          </c:tx>
          <c:spPr>
            <a:solidFill>
              <a:srgbClr val="8EB4E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backlog!$D$5:$G$5</c:f>
              <c:strCache>
                <c:ptCount val="4"/>
                <c:pt idx="0">
                  <c:v>31.12.2018.</c:v>
                </c:pt>
                <c:pt idx="1">
                  <c:v>31.12.2019.</c:v>
                </c:pt>
                <c:pt idx="2">
                  <c:v>31.12.2020.</c:v>
                </c:pt>
                <c:pt idx="3">
                  <c:v>30.6.2021.</c:v>
                </c:pt>
              </c:strCache>
            </c:strRef>
          </c:cat>
          <c:val>
            <c:numRef>
              <c:f>backlog!$D$7:$G$7</c:f>
              <c:numCache>
                <c:formatCode>#,##0.0</c:formatCode>
                <c:ptCount val="4"/>
                <c:pt idx="0">
                  <c:v>1732.7</c:v>
                </c:pt>
                <c:pt idx="1">
                  <c:v>1786.3</c:v>
                </c:pt>
                <c:pt idx="2">
                  <c:v>1848.3</c:v>
                </c:pt>
                <c:pt idx="3">
                  <c:v>2086.9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D8-40D2-B8E0-6DBC82C1B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582978280"/>
        <c:axId val="582981928"/>
      </c:barChart>
      <c:catAx>
        <c:axId val="582978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582981928"/>
        <c:crosses val="autoZero"/>
        <c:auto val="1"/>
        <c:lblAlgn val="ctr"/>
        <c:lblOffset val="100"/>
        <c:noMultiLvlLbl val="0"/>
      </c:catAx>
      <c:valAx>
        <c:axId val="5829819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800"/>
                  <a:t>HRK,mln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r-Latn-R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582978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r-Latn-R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r-Latn-R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'ugovoreno kontinenti'!$B$5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'ugovoreno kontinenti'!$C$4:$D$4</c:f>
              <c:strCache>
                <c:ptCount val="2"/>
                <c:pt idx="0">
                  <c:v>Q I-II 2020.</c:v>
                </c:pt>
                <c:pt idx="1">
                  <c:v>Q I-II 2021.</c:v>
                </c:pt>
              </c:strCache>
            </c:strRef>
          </c:cat>
          <c:val>
            <c:numRef>
              <c:f>'ugovoreno kontinenti'!$C$5:$D$5</c:f>
              <c:numCache>
                <c:formatCode>#,##0</c:formatCode>
                <c:ptCount val="2"/>
                <c:pt idx="0">
                  <c:v>797522</c:v>
                </c:pt>
                <c:pt idx="1">
                  <c:v>927274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9A-4DC5-9400-70D99F4F99AF}"/>
            </c:ext>
          </c:extLst>
        </c:ser>
        <c:ser>
          <c:idx val="1"/>
          <c:order val="1"/>
          <c:tx>
            <c:strRef>
              <c:f>'ugovoreno kontinenti'!$B$6</c:f>
              <c:strCache>
                <c:ptCount val="1"/>
                <c:pt idx="0">
                  <c:v>Azija i Afrika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'ugovoreno kontinenti'!$C$4:$D$4</c:f>
              <c:strCache>
                <c:ptCount val="2"/>
                <c:pt idx="0">
                  <c:v>Q I-II 2020.</c:v>
                </c:pt>
                <c:pt idx="1">
                  <c:v>Q I-II 2021.</c:v>
                </c:pt>
              </c:strCache>
            </c:strRef>
          </c:cat>
          <c:val>
            <c:numRef>
              <c:f>'ugovoreno kontinenti'!$C$6:$D$6</c:f>
              <c:numCache>
                <c:formatCode>#,##0</c:formatCode>
                <c:ptCount val="2"/>
                <c:pt idx="0">
                  <c:v>131007</c:v>
                </c:pt>
                <c:pt idx="1">
                  <c:v>106124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9A-4DC5-9400-70D99F4F99AF}"/>
            </c:ext>
          </c:extLst>
        </c:ser>
        <c:ser>
          <c:idx val="2"/>
          <c:order val="2"/>
          <c:tx>
            <c:strRef>
              <c:f>'ugovoreno kontinenti'!$B$9</c:f>
              <c:strCache>
                <c:ptCount val="1"/>
                <c:pt idx="0">
                  <c:v>Amerika i Australija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'ugovoreno kontinenti'!$C$4:$D$4</c:f>
              <c:strCache>
                <c:ptCount val="2"/>
                <c:pt idx="0">
                  <c:v>Q I-II 2020.</c:v>
                </c:pt>
                <c:pt idx="1">
                  <c:v>Q I-II 2021.</c:v>
                </c:pt>
              </c:strCache>
            </c:strRef>
          </c:cat>
          <c:val>
            <c:numRef>
              <c:f>'ugovoreno kontinenti'!$C$9:$D$9</c:f>
              <c:numCache>
                <c:formatCode>#,##0</c:formatCode>
                <c:ptCount val="2"/>
                <c:pt idx="0">
                  <c:v>39774</c:v>
                </c:pt>
                <c:pt idx="1">
                  <c:v>48993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9A-4DC5-9400-70D99F4F99AF}"/>
            </c:ext>
          </c:extLst>
        </c:ser>
        <c:ser>
          <c:idx val="3"/>
          <c:order val="3"/>
          <c:tx>
            <c:strRef>
              <c:f>'ugovoreno kontinenti'!$B$8</c:f>
              <c:strCache>
                <c:ptCount val="1"/>
                <c:pt idx="0">
                  <c:v>Zemlje okruženja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'ugovoreno kontinenti'!$C$4:$D$4</c:f>
              <c:strCache>
                <c:ptCount val="2"/>
                <c:pt idx="0">
                  <c:v>Q I-II 2020.</c:v>
                </c:pt>
                <c:pt idx="1">
                  <c:v>Q I-II 2021.</c:v>
                </c:pt>
              </c:strCache>
            </c:strRef>
          </c:cat>
          <c:val>
            <c:numRef>
              <c:f>'ugovoreno kontinenti'!$C$8:$D$8</c:f>
              <c:numCache>
                <c:formatCode>#,##0</c:formatCode>
                <c:ptCount val="2"/>
                <c:pt idx="0">
                  <c:v>36312</c:v>
                </c:pt>
                <c:pt idx="1">
                  <c:v>49642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9A-4DC5-9400-70D99F4F99AF}"/>
            </c:ext>
          </c:extLst>
        </c:ser>
        <c:ser>
          <c:idx val="4"/>
          <c:order val="4"/>
          <c:tx>
            <c:strRef>
              <c:f>'ugovoreno kontinenti'!$B$7</c:f>
              <c:strCache>
                <c:ptCount val="1"/>
                <c:pt idx="0">
                  <c:v>Zemlje izvan EU</c:v>
                </c:pt>
              </c:strCache>
            </c:strRef>
          </c:tx>
          <c:spPr>
            <a:solidFill>
              <a:srgbClr val="2484C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'ugovoreno kontinenti'!$C$4:$D$4</c:f>
              <c:strCache>
                <c:ptCount val="2"/>
                <c:pt idx="0">
                  <c:v>Q I-II 2020.</c:v>
                </c:pt>
                <c:pt idx="1">
                  <c:v>Q I-II 2021.</c:v>
                </c:pt>
              </c:strCache>
            </c:strRef>
          </c:cat>
          <c:val>
            <c:numRef>
              <c:f>'ugovoreno kontinenti'!$C$7:$D$7</c:f>
              <c:numCache>
                <c:formatCode>#,##0</c:formatCode>
                <c:ptCount val="2"/>
                <c:pt idx="0">
                  <c:v>60469</c:v>
                </c:pt>
                <c:pt idx="1">
                  <c:v>90110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9A-4DC5-9400-70D99F4F99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747616288"/>
        <c:axId val="1747610048"/>
      </c:barChart>
      <c:catAx>
        <c:axId val="174761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1747610048"/>
        <c:crosses val="autoZero"/>
        <c:auto val="1"/>
        <c:lblAlgn val="ctr"/>
        <c:lblOffset val="100"/>
        <c:noMultiLvlLbl val="0"/>
      </c:catAx>
      <c:valAx>
        <c:axId val="174761004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74761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r-Latn-R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hr-HR" sz="1100" b="1"/>
              <a:t>Ugovoreni poslovi</a:t>
            </a:r>
          </a:p>
        </c:rich>
      </c:tx>
      <c:layout>
        <c:manualLayout>
          <c:xMode val="edge"/>
          <c:yMode val="edge"/>
          <c:x val="0.335950779976634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8"/>
        <c:overlap val="-52"/>
        <c:axId val="582315800"/>
        <c:axId val="582323240"/>
      </c:barChart>
      <c:catAx>
        <c:axId val="582315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582323240"/>
        <c:crosses val="autoZero"/>
        <c:auto val="1"/>
        <c:lblAlgn val="ctr"/>
        <c:lblOffset val="100"/>
        <c:noMultiLvlLbl val="0"/>
      </c:catAx>
      <c:valAx>
        <c:axId val="58232324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800"/>
                  <a:t>HRK, mln</a:t>
                </a:r>
              </a:p>
            </c:rich>
          </c:tx>
          <c:layout>
            <c:manualLayout>
              <c:xMode val="edge"/>
              <c:yMode val="edge"/>
              <c:x val="6.3714494367275304E-2"/>
              <c:y val="0.528129848132446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r-Latn-RS"/>
            </a:p>
          </c:txPr>
        </c:title>
        <c:numFmt formatCode="#,##0.0" sourceLinked="1"/>
        <c:majorTickMark val="none"/>
        <c:minorTickMark val="none"/>
        <c:tickLblPos val="nextTo"/>
        <c:crossAx val="582315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hr-HR" sz="1100" b="1"/>
              <a:t>Ugovoreni poslovi</a:t>
            </a:r>
          </a:p>
        </c:rich>
      </c:tx>
      <c:layout>
        <c:manualLayout>
          <c:xMode val="edge"/>
          <c:yMode val="edge"/>
          <c:x val="0.335950779976634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8"/>
        <c:overlap val="-52"/>
        <c:axId val="583374808"/>
        <c:axId val="583378632"/>
      </c:barChart>
      <c:catAx>
        <c:axId val="58337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583378632"/>
        <c:crosses val="autoZero"/>
        <c:auto val="1"/>
        <c:lblAlgn val="ctr"/>
        <c:lblOffset val="100"/>
        <c:noMultiLvlLbl val="0"/>
      </c:catAx>
      <c:valAx>
        <c:axId val="58337863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800"/>
                  <a:t>HRK, mln</a:t>
                </a:r>
              </a:p>
            </c:rich>
          </c:tx>
          <c:layout>
            <c:manualLayout>
              <c:xMode val="edge"/>
              <c:yMode val="edge"/>
              <c:x val="6.3714494367275304E-2"/>
              <c:y val="0.528129848132446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r-Latn-RS"/>
            </a:p>
          </c:txPr>
        </c:title>
        <c:numFmt formatCode="#,##0.0" sourceLinked="1"/>
        <c:majorTickMark val="none"/>
        <c:minorTickMark val="none"/>
        <c:tickLblPos val="nextTo"/>
        <c:crossAx val="58337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r-Latn-R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Prihodi od prodaje</a:t>
            </a:r>
          </a:p>
        </c:rich>
      </c:tx>
      <c:layout>
        <c:manualLayout>
          <c:xMode val="edge"/>
          <c:yMode val="edge"/>
          <c:x val="0.31991666666666668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'ugovor prodaja'!$C$31:$C$32</c:f>
              <c:strCache>
                <c:ptCount val="2"/>
                <c:pt idx="0">
                  <c:v>Q I-II 2020.</c:v>
                </c:pt>
                <c:pt idx="1">
                  <c:v>Q I-II 2021.</c:v>
                </c:pt>
              </c:strCache>
            </c:strRef>
          </c:cat>
          <c:val>
            <c:numRef>
              <c:f>'ugovor prodaja'!$D$31:$D$32</c:f>
              <c:numCache>
                <c:formatCode>#,##0.0</c:formatCode>
                <c:ptCount val="2"/>
                <c:pt idx="0">
                  <c:v>1341.2</c:v>
                </c:pt>
                <c:pt idx="1">
                  <c:v>1593.1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EF-4EB1-A1EB-A30E677AF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-52"/>
        <c:axId val="1552638688"/>
        <c:axId val="1552641600"/>
      </c:barChart>
      <c:catAx>
        <c:axId val="155263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1552641600"/>
        <c:crosses val="autoZero"/>
        <c:auto val="1"/>
        <c:lblAlgn val="ctr"/>
        <c:lblOffset val="100"/>
        <c:noMultiLvlLbl val="0"/>
      </c:catAx>
      <c:valAx>
        <c:axId val="1552641600"/>
        <c:scaling>
          <c:orientation val="minMax"/>
          <c:min val="5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HRK,mln</a:t>
                </a:r>
              </a:p>
            </c:rich>
          </c:tx>
          <c:layout>
            <c:manualLayout>
              <c:xMode val="edge"/>
              <c:yMode val="edge"/>
              <c:x val="8.3333333333333332E-3"/>
              <c:y val="0.393259696704578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8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r-Latn-R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155263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sr-Latn-R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hr-HR" b="1"/>
              <a:t>Ugovoreni poslovi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'ugovor prodaja'!$C$4:$C$5</c:f>
              <c:strCache>
                <c:ptCount val="2"/>
                <c:pt idx="0">
                  <c:v>Q I-II 2020.</c:v>
                </c:pt>
                <c:pt idx="1">
                  <c:v>Q I-II 2021.</c:v>
                </c:pt>
              </c:strCache>
            </c:strRef>
          </c:cat>
          <c:val>
            <c:numRef>
              <c:f>'ugovor prodaja'!$D$4:$D$5</c:f>
              <c:numCache>
                <c:formatCode>#,##0.0</c:formatCode>
                <c:ptCount val="2"/>
                <c:pt idx="0">
                  <c:v>1486.3</c:v>
                </c:pt>
                <c:pt idx="1">
                  <c:v>2178.1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84-4A75-A9A2-6CB945347F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8"/>
        <c:overlap val="-52"/>
        <c:axId val="1445712112"/>
        <c:axId val="1445720016"/>
      </c:barChart>
      <c:catAx>
        <c:axId val="144571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1445720016"/>
        <c:crosses val="autoZero"/>
        <c:auto val="1"/>
        <c:lblAlgn val="ctr"/>
        <c:lblOffset val="100"/>
        <c:noMultiLvlLbl val="0"/>
      </c:catAx>
      <c:valAx>
        <c:axId val="14457200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800"/>
                  <a:t>HRK, mln</a:t>
                </a:r>
              </a:p>
            </c:rich>
          </c:tx>
          <c:layout>
            <c:manualLayout>
              <c:xMode val="edge"/>
              <c:yMode val="edge"/>
              <c:x val="1.1111111111111112E-2"/>
              <c:y val="0.248927529892096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r-Latn-R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144571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r-Latn-R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309105454236009E-2"/>
          <c:y val="6.0133335016856276E-2"/>
          <c:w val="0.90564996000085096"/>
          <c:h val="0.7796447345715644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'ebitda normalizirana'!$B$9:$B$10</c:f>
              <c:strCache>
                <c:ptCount val="2"/>
                <c:pt idx="0">
                  <c:v>Q I-II 2020.</c:v>
                </c:pt>
                <c:pt idx="1">
                  <c:v>Q I-II 2021.</c:v>
                </c:pt>
              </c:strCache>
            </c:strRef>
          </c:cat>
          <c:val>
            <c:numRef>
              <c:f>'ebitda normalizirana'!$C$9:$C$10</c:f>
              <c:numCache>
                <c:formatCode>#,##0</c:formatCode>
                <c:ptCount val="2"/>
                <c:pt idx="0">
                  <c:v>76336</c:v>
                </c:pt>
                <c:pt idx="1">
                  <c:v>116531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18-4647-BCA0-A4ED0BA1DFC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28755472"/>
        <c:axId val="528759632"/>
      </c:barChart>
      <c:catAx>
        <c:axId val="52875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528759632"/>
        <c:crosses val="autoZero"/>
        <c:auto val="1"/>
        <c:lblAlgn val="ctr"/>
        <c:lblOffset val="100"/>
        <c:noMultiLvlLbl val="0"/>
      </c:catAx>
      <c:valAx>
        <c:axId val="52875963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287554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044285242636453E-2"/>
          <c:y val="9.0559558240491958E-2"/>
          <c:w val="0.91591142951472704"/>
          <c:h val="0.8008897179485716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'ebitda normalizirana'!$B$9:$B$10</c:f>
              <c:strCache>
                <c:ptCount val="2"/>
                <c:pt idx="0">
                  <c:v>Q I-II 2020.</c:v>
                </c:pt>
                <c:pt idx="1">
                  <c:v>Q I-II 2021.</c:v>
                </c:pt>
              </c:strCache>
            </c:strRef>
          </c:cat>
          <c:val>
            <c:numRef>
              <c:f>'ebitda normalizirana'!$C$9:$C$10</c:f>
              <c:numCache>
                <c:formatCode>#,##0</c:formatCode>
                <c:ptCount val="2"/>
                <c:pt idx="0">
                  <c:v>76336</c:v>
                </c:pt>
                <c:pt idx="1">
                  <c:v>116531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62-4B57-B669-69E27945A82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28755472"/>
        <c:axId val="528759632"/>
      </c:barChart>
      <c:catAx>
        <c:axId val="52875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528759632"/>
        <c:crosses val="autoZero"/>
        <c:auto val="1"/>
        <c:lblAlgn val="ctr"/>
        <c:lblOffset val="100"/>
        <c:noMultiLvlLbl val="0"/>
      </c:catAx>
      <c:valAx>
        <c:axId val="52875963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287554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ebitda!$B$9:$B$10</c:f>
              <c:strCache>
                <c:ptCount val="2"/>
                <c:pt idx="0">
                  <c:v> Q I-II 2020.</c:v>
                </c:pt>
                <c:pt idx="1">
                  <c:v> Q I-II 2021.</c:v>
                </c:pt>
              </c:strCache>
            </c:strRef>
          </c:cat>
          <c:val>
            <c:numRef>
              <c:f>ebitda!$C$9:$C$10</c:f>
              <c:numCache>
                <c:formatCode>#,##0</c:formatCode>
                <c:ptCount val="2"/>
                <c:pt idx="0">
                  <c:v>83732</c:v>
                </c:pt>
                <c:pt idx="1">
                  <c:v>129699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67-49BE-BC48-6F94412BF4C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28755472"/>
        <c:axId val="528759632"/>
      </c:barChart>
      <c:catAx>
        <c:axId val="52875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528759632"/>
        <c:crosses val="autoZero"/>
        <c:auto val="1"/>
        <c:lblAlgn val="ctr"/>
        <c:lblOffset val="100"/>
        <c:noMultiLvlLbl val="0"/>
      </c:catAx>
      <c:valAx>
        <c:axId val="52875963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287554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ebitda!$B$24:$B$25</c:f>
              <c:strCache>
                <c:ptCount val="2"/>
                <c:pt idx="0">
                  <c:v> Q I-II 2020.</c:v>
                </c:pt>
                <c:pt idx="1">
                  <c:v> Q I-II 2021.</c:v>
                </c:pt>
              </c:strCache>
            </c:strRef>
          </c:cat>
          <c:val>
            <c:numRef>
              <c:f>ebitda!$C$24:$C$25</c:f>
              <c:numCache>
                <c:formatCode>0.0%</c:formatCode>
                <c:ptCount val="2"/>
                <c:pt idx="0">
                  <c:v>6.2E-2</c:v>
                </c:pt>
                <c:pt idx="1">
                  <c:v>8.1000000000000003E-2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5-4B65-BF28-A5ECA619231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08603728"/>
        <c:axId val="508601648"/>
      </c:barChart>
      <c:catAx>
        <c:axId val="50860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508601648"/>
        <c:crosses val="autoZero"/>
        <c:auto val="1"/>
        <c:lblAlgn val="ctr"/>
        <c:lblOffset val="100"/>
        <c:noMultiLvlLbl val="0"/>
      </c:catAx>
      <c:valAx>
        <c:axId val="50860164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50860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188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8778DD8-F580-3F46-A066-287A85FBB32F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348578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5629"/>
            <a:ext cx="5438775" cy="446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/>
              <a:t>Click to edit Master text styles</a:t>
            </a:r>
          </a:p>
          <a:p>
            <a:pPr lvl="1"/>
            <a:r>
              <a:rPr lang="hr-HR" noProof="0"/>
              <a:t>Second level</a:t>
            </a:r>
          </a:p>
          <a:p>
            <a:pPr lvl="2"/>
            <a:r>
              <a:rPr lang="hr-HR" noProof="0"/>
              <a:t>Third level</a:t>
            </a:r>
          </a:p>
          <a:p>
            <a:pPr lvl="3"/>
            <a:r>
              <a:rPr lang="hr-HR" noProof="0"/>
              <a:t>Fourth level</a:t>
            </a:r>
          </a:p>
          <a:p>
            <a:pPr lvl="4"/>
            <a:r>
              <a:rPr lang="hr-HR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5200042-1CED-AA45-A541-1ADCF8A1C08E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894787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8188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906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4628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9E3EC-85D1-C74C-8EF1-0A6A6D6A0998}" type="slidenum">
              <a:rPr kumimoji="0" lang="hr-HR" altLang="sr-Latn-C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r-HR" altLang="sr-Latn-C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sr-Latn-C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405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200042-1CED-AA45-A541-1ADCF8A1C08E}" type="slidenum">
              <a:rPr lang="hr-HR" altLang="x-none" smtClean="0"/>
              <a:pPr>
                <a:defRPr/>
              </a:pPr>
              <a:t>4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75597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200042-1CED-AA45-A541-1ADCF8A1C08E}" type="slidenum">
              <a:rPr lang="hr-HR" altLang="x-none" smtClean="0"/>
              <a:pPr>
                <a:defRPr/>
              </a:pPr>
              <a:t>7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43901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Manji utjecaj manjinskog interesa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200042-1CED-AA45-A541-1ADCF8A1C08E}" type="slidenum">
              <a:rPr lang="hr-HR" altLang="x-none" smtClean="0"/>
              <a:pPr>
                <a:defRPr/>
              </a:pPr>
              <a:t>10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57560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Glavne značajke poslovanja na poseban slajd iza kockica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200042-1CED-AA45-A541-1ADCF8A1C08E}" type="slidenum">
              <a:rPr lang="hr-HR" altLang="x-none" smtClean="0"/>
              <a:pPr>
                <a:defRPr/>
              </a:pPr>
              <a:t>12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245316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¸Dodati slajd gdje se vidi porast po tržištima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200042-1CED-AA45-A541-1ADCF8A1C08E}" type="slidenum">
              <a:rPr lang="hr-HR" altLang="x-none" smtClean="0"/>
              <a:pPr>
                <a:defRPr/>
              </a:pPr>
              <a:t>18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91809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200042-1CED-AA45-A541-1ADCF8A1C08E}" type="slidenum">
              <a:rPr lang="hr-HR" altLang="x-none" smtClean="0"/>
              <a:pPr>
                <a:defRPr/>
              </a:pPr>
              <a:t>21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22377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8C43F-5506-A646-8193-B3A087FC963E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9482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50C8C-714D-174D-97D1-EFB45CBDE9BA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06571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C028-F529-6847-97BF-74E0B2541D16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8790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8A77-96C6-E54C-B015-2C1FD91004A7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694331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4800" y="404813"/>
            <a:ext cx="2020888" cy="5749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0" y="404813"/>
            <a:ext cx="5911850" cy="5749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C4C7B-9F2C-3C4C-A755-5C2EB638C127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00861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404813"/>
            <a:ext cx="8085138" cy="5762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1188" y="1628775"/>
            <a:ext cx="80645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hr-HR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F0CCF-99EC-8A48-BD84-7521853C6449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7492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404813"/>
            <a:ext cx="8085138" cy="5762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628775"/>
            <a:ext cx="395605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9638" y="1628775"/>
            <a:ext cx="395605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19638" y="3967163"/>
            <a:ext cx="395605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4BAB5-B1AB-E94F-AE4E-706A6F9597F7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916679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EC77F-9C10-0D4A-A5B1-B7B0AACDEE93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40879-3E25-7E44-BD8D-5AE0FD1AE105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59289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49C4A-BC84-8F49-88EF-93A655F6637C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DA43D-65EA-3F4F-9C9C-9C163DC68FCB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04074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8BCFF-DEA6-454F-A125-DFC872256B79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D800-8260-0F41-92BB-0F64258752AB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940779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21EE-20AB-944F-9F99-4FB875567D28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A45F6-397A-1043-80DC-E2F3BABF7F9E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903606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4FA7B-DFEA-314D-9A48-78AD2BBD2807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08773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5B707-9B83-1C43-9096-C0D3F290E94E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60334-6696-B645-A39E-7915F1D0B72E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709845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AF6EA-0D6B-6F47-9AAC-C765CA807169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7DC4C-5937-E740-A6E0-54F90FF0328E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105272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BBA27-6A4C-8148-B7E6-90EF7F1C92E7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A6D9A-D232-0544-9F2B-B8937FCEE9BF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588419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A864-9F4E-9E49-8697-3E0FF2AD893D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6015F-14E0-544F-A7C1-A36530BE58BD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410896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29885-0F41-584F-AFE0-45CD7D8C3831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72B8B-909A-AB4B-8FD8-C32F3EE159F6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782508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023B4-2543-B34A-8B51-90285156994E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DCB68-18B2-554B-AB7B-C4AB0953B7B9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222811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9EA5A-F315-FF49-B0B9-DC91519093FC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F9A93-53AB-7047-8A42-1EE60366A1DA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75555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39DF7-5FE5-6C4E-A48A-FD82FDC6718A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B795A-AA78-944E-BEB3-7DFFC02AC98D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501807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D09B4-F9E0-C14B-9C12-059140C2B9F5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5E01E-B794-8D44-914B-3D16D9F92C73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716538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3E96B-0A9D-AD47-A403-CF8CE5164696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B5B8D-CE27-CD47-BF9F-619849307A4F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92848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E699F-9A0D-6F4E-8450-A9057189E43B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008981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E6009-877E-A749-A5FA-B4D3384B49B7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8807-75C6-D349-8BBF-AD083E39EC54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52693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1F8AC-E3F8-A042-B2D3-3F0B9E957689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9135B-B5F7-9F45-854E-F67A29B5965E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858509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5EBA0-4667-D444-9892-5168BA592BA1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F9DD2-3498-FD4F-B90A-9B151A5C59DC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28525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559A8-4A66-EA47-A67B-6BF421E8F595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34AAA-B23B-AD4B-91BE-E093E1011B48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539779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9D86C-7F35-8D41-ADC3-83CA560E81DC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7311B-E08B-DF40-B3F8-4C5337A36C98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109014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278F3-E562-1944-9DAD-0B66E9ECC4AA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89024-79D8-4E45-AD0B-25531ADCC1F7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188095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E554-CA26-BF4A-AFFE-440ECF60DEAD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0FCD3-411E-4C4E-B8D4-ED03F464B936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017127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4BE54-E6FB-8248-957F-5F080187088B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EA40A-D3AF-6541-A342-8BA469C21BB5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88502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9B4C5-B95F-8F46-9129-AA38282B7B62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7287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FC4AA-AC4D-FE4F-B3AB-BA5A22417AC2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722513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28775"/>
            <a:ext cx="3956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628775"/>
            <a:ext cx="3956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BA388-B427-0049-9BB2-AC94EE503EAA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4047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844AF-9696-D740-B578-43504002F7CF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69654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4ADC6-71C9-9640-A2EA-BECBABFB93FA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1772746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BA9FB-C6F4-8E4E-933C-C04AF5068A06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  <p:extLst>
      <p:ext uri="{BB962C8B-B14F-4D97-AF65-F5344CB8AC3E}">
        <p14:creationId xmlns:p14="http://schemas.microsoft.com/office/powerpoint/2010/main" val="35469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404813"/>
            <a:ext cx="80851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CS"/>
              <a:t>Click to edit Master title style</a:t>
            </a:r>
            <a:endParaRPr lang="hr-HR" altLang="sr-Latn-C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28775"/>
            <a:ext cx="8064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CS"/>
              <a:t>Click to edit Master text styles</a:t>
            </a:r>
          </a:p>
          <a:p>
            <a:pPr lvl="1"/>
            <a:r>
              <a:rPr lang="en-US" altLang="sr-Latn-CS"/>
              <a:t>Second level</a:t>
            </a:r>
          </a:p>
          <a:p>
            <a:pPr lvl="2"/>
            <a:r>
              <a:rPr lang="en-US" altLang="sr-Latn-CS"/>
              <a:t>Third level</a:t>
            </a:r>
          </a:p>
          <a:p>
            <a:pPr lvl="3"/>
            <a:r>
              <a:rPr lang="en-US" altLang="sr-Latn-CS"/>
              <a:t>Fourth level</a:t>
            </a:r>
          </a:p>
          <a:p>
            <a:pPr lvl="4"/>
            <a:r>
              <a:rPr lang="en-US" altLang="sr-Latn-CS"/>
              <a:t>Fifth level</a:t>
            </a:r>
            <a:endParaRPr lang="hr-HR" altLang="sr-Latn-C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F2AD9D9-C086-E54F-B7F0-A27634284AF8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1E2864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1E2864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1E2864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1E2864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1E2864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E2864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E2864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E2864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E2864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CS"/>
              <a:t>Click to edit Master title style</a:t>
            </a:r>
            <a:endParaRPr lang="hr-HR" altLang="sr-Latn-CS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CS"/>
              <a:t>Click to edit Master text styles</a:t>
            </a:r>
          </a:p>
          <a:p>
            <a:pPr lvl="1"/>
            <a:r>
              <a:rPr lang="en-US" altLang="sr-Latn-CS"/>
              <a:t>Second level</a:t>
            </a:r>
          </a:p>
          <a:p>
            <a:pPr lvl="2"/>
            <a:r>
              <a:rPr lang="en-US" altLang="sr-Latn-CS"/>
              <a:t>Third level</a:t>
            </a:r>
          </a:p>
          <a:p>
            <a:pPr lvl="3"/>
            <a:r>
              <a:rPr lang="en-US" altLang="sr-Latn-CS"/>
              <a:t>Fourth level</a:t>
            </a:r>
          </a:p>
          <a:p>
            <a:pPr lvl="4"/>
            <a:r>
              <a:rPr lang="en-US" altLang="sr-Latn-CS"/>
              <a:t>Fifth level</a:t>
            </a:r>
            <a:endParaRPr lang="hr-HR" alt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2AC09CB-9BCA-D14E-A72E-622279BF9C91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7510F1F-67E5-EC41-80BD-004D4DA44763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CS"/>
              <a:t>Click to edit Master title style</a:t>
            </a:r>
            <a:endParaRPr lang="hr-HR" altLang="sr-Latn-CS"/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CS"/>
              <a:t>Click to edit Master text styles</a:t>
            </a:r>
          </a:p>
          <a:p>
            <a:pPr lvl="1"/>
            <a:r>
              <a:rPr lang="en-US" altLang="sr-Latn-CS"/>
              <a:t>Second level</a:t>
            </a:r>
          </a:p>
          <a:p>
            <a:pPr lvl="2"/>
            <a:r>
              <a:rPr lang="en-US" altLang="sr-Latn-CS"/>
              <a:t>Third level</a:t>
            </a:r>
          </a:p>
          <a:p>
            <a:pPr lvl="3"/>
            <a:r>
              <a:rPr lang="en-US" altLang="sr-Latn-CS"/>
              <a:t>Fourth level</a:t>
            </a:r>
          </a:p>
          <a:p>
            <a:pPr lvl="4"/>
            <a:r>
              <a:rPr lang="en-US" altLang="sr-Latn-CS"/>
              <a:t>Fifth level</a:t>
            </a:r>
            <a:endParaRPr lang="hr-HR" alt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69F893C-7E4F-B449-A23B-C3E340403D63}" type="datetimeFigureOut">
              <a:rPr lang="x-none" altLang="x-none"/>
              <a:pPr>
                <a:defRPr/>
              </a:pPr>
              <a:t>29.7.2021.</a:t>
            </a:fld>
            <a:endParaRPr lang="hr-H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C27A56E-0BA3-E143-9B87-4E81454D24C9}" type="slidenum">
              <a:rPr lang="hr-HR" altLang="x-none"/>
              <a:pPr>
                <a:defRPr/>
              </a:pPr>
              <a:t>‹#›</a:t>
            </a:fld>
            <a:endParaRPr lang="hr-H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 txBox="1">
            <a:spLocks noChangeArrowheads="1"/>
          </p:cNvSpPr>
          <p:nvPr/>
        </p:nvSpPr>
        <p:spPr bwMode="auto">
          <a:xfrm>
            <a:off x="755575" y="2204865"/>
            <a:ext cx="759749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altLang="sr-Latn-CS" sz="2800" b="1" i="1" u="none" strike="noStrike" kern="1200" cap="none" spc="0" normalizeH="0" baseline="0" noProof="0">
              <a:ln>
                <a:noFill/>
              </a:ln>
              <a:solidFill>
                <a:srgbClr val="1E2864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2" y="2517621"/>
            <a:ext cx="8207375" cy="6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CS" sz="4000" b="1" dirty="0">
                <a:solidFill>
                  <a:srgbClr val="1E2864"/>
                </a:solidFill>
                <a:latin typeface="Arial"/>
                <a:cs typeface="Arial"/>
              </a:rPr>
              <a:t>Rast ključnih poslovnih </a:t>
            </a:r>
            <a:endParaRPr lang="ta-IN" altLang="sr-Latn-CS" sz="4000" b="1" dirty="0">
              <a:solidFill>
                <a:srgbClr val="1E2864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CS" sz="4000" b="1" dirty="0">
                <a:solidFill>
                  <a:srgbClr val="1E2864"/>
                </a:solidFill>
                <a:latin typeface="Arial"/>
                <a:cs typeface="Arial"/>
              </a:rPr>
              <a:t>pokazatelja </a:t>
            </a:r>
            <a:r>
              <a:rPr kumimoji="0" lang="hr-HR" altLang="sr-Latn-CS" sz="4000" b="0" i="0" u="none" strike="noStrike" kern="1200" cap="none" spc="0" normalizeH="0" baseline="0" noProof="0" dirty="0">
                <a:ln>
                  <a:noFill/>
                </a:ln>
                <a:solidFill>
                  <a:srgbClr val="1E286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23B4B6C-4C03-4127-A6AE-210044D89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37507"/>
            <a:ext cx="1998447" cy="1338972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E3613F9-A57B-4EFD-9F8D-8BC8BA42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28" y="4537616"/>
            <a:ext cx="1993118" cy="1339656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96FC789-869A-4717-8EFD-E949708C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85" y="4537616"/>
            <a:ext cx="1993118" cy="1339656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EC4F36-DC7B-4B46-A61D-C99647E0E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570" y="4537616"/>
            <a:ext cx="1993118" cy="1338867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6C749AB-A039-448B-87B1-8EEA8BDBA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2" y="3596342"/>
            <a:ext cx="8207376" cy="6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CS" dirty="0">
                <a:solidFill>
                  <a:srgbClr val="1E2864"/>
                </a:solidFill>
                <a:latin typeface="Arial"/>
                <a:cs typeface="Arial"/>
              </a:rPr>
              <a:t>IR, Q I-II 2021. prezentacija rezultata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CS" i="0" u="none" strike="noStrike" kern="1200" cap="none" spc="0" normalizeH="0" baseline="0" noProof="0" dirty="0">
                <a:ln>
                  <a:noFill/>
                </a:ln>
                <a:solidFill>
                  <a:srgbClr val="1E2864"/>
                </a:solidFill>
                <a:effectLst/>
                <a:uLnTx/>
                <a:uFillTx/>
                <a:latin typeface="Arial"/>
                <a:cs typeface="Arial"/>
              </a:rPr>
              <a:t>29.</a:t>
            </a:r>
            <a:r>
              <a:rPr kumimoji="0" lang="ta-IN" altLang="sr-Latn-CS" i="0" u="none" strike="noStrike" kern="1200" cap="none" spc="0" normalizeH="0" baseline="0" noProof="0" dirty="0">
                <a:ln>
                  <a:noFill/>
                </a:ln>
                <a:solidFill>
                  <a:srgbClr val="1E2864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hr-HR" altLang="sr-Latn-CS" i="0" u="none" strike="noStrike" kern="1200" cap="none" spc="0" normalizeH="0" baseline="0" noProof="0" dirty="0">
                <a:ln>
                  <a:noFill/>
                </a:ln>
                <a:solidFill>
                  <a:srgbClr val="1E2864"/>
                </a:solidFill>
                <a:effectLst/>
                <a:uLnTx/>
                <a:uFillTx/>
                <a:latin typeface="Arial"/>
                <a:cs typeface="Arial"/>
              </a:rPr>
              <a:t>srpnj</a:t>
            </a:r>
            <a:r>
              <a:rPr kumimoji="0" lang="ta-IN" altLang="sr-Latn-CS" i="0" u="none" strike="noStrike" kern="1200" cap="none" spc="0" normalizeH="0" baseline="0" noProof="0" dirty="0">
                <a:ln>
                  <a:noFill/>
                </a:ln>
                <a:solidFill>
                  <a:srgbClr val="1E2864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lang="hr-HR" altLang="sr-Latn-CS" i="0" u="none" strike="noStrike" kern="1200" cap="none" spc="0" normalizeH="0" baseline="0" noProof="0" dirty="0">
                <a:ln>
                  <a:noFill/>
                </a:ln>
                <a:solidFill>
                  <a:srgbClr val="1E2864"/>
                </a:solidFill>
                <a:effectLst/>
                <a:uLnTx/>
                <a:uFillTx/>
                <a:latin typeface="Arial"/>
                <a:cs typeface="Arial"/>
              </a:rPr>
              <a:t> 2021.</a:t>
            </a:r>
          </a:p>
        </p:txBody>
      </p:sp>
    </p:spTree>
    <p:extLst>
      <p:ext uri="{BB962C8B-B14F-4D97-AF65-F5344CB8AC3E}">
        <p14:creationId xmlns:p14="http://schemas.microsoft.com/office/powerpoint/2010/main" val="452375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224C882-3EC2-42FA-B9F6-8B727590694B}"/>
              </a:ext>
            </a:extLst>
          </p:cNvPr>
          <p:cNvSpPr txBox="1"/>
          <p:nvPr/>
        </p:nvSpPr>
        <p:spPr>
          <a:xfrm>
            <a:off x="468313" y="5181613"/>
            <a:ext cx="8207375" cy="584776"/>
          </a:xfrm>
          <a:prstGeom prst="rect">
            <a:avLst/>
          </a:prstGeom>
          <a:solidFill>
            <a:srgbClr val="1E28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bg1"/>
                </a:solidFill>
              </a:rPr>
              <a:t>Prihodi veći 18,3%, značajan porast cijena ključnih sirovina </a:t>
            </a:r>
          </a:p>
          <a:p>
            <a:pPr algn="ctr"/>
            <a:r>
              <a:rPr lang="hr-HR" sz="1600" b="1" dirty="0">
                <a:solidFill>
                  <a:schemeClr val="bg1"/>
                </a:solidFill>
              </a:rPr>
              <a:t>bakar, aluminij, trafo lim, čelik…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DF879D-213C-4401-AE04-EBBB26BC2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027385"/>
            <a:ext cx="5688632" cy="39389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80851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hr-HR" sz="2800" b="0" dirty="0"/>
              <a:t>Rast prihoda i dobiti</a:t>
            </a:r>
            <a:endParaRPr lang="hr-HR" altLang="sr-Latn-CS" sz="2800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355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2777AEEA-CE6D-4916-8460-783E34719057}"/>
              </a:ext>
            </a:extLst>
          </p:cNvPr>
          <p:cNvSpPr/>
          <p:nvPr/>
        </p:nvSpPr>
        <p:spPr>
          <a:xfrm>
            <a:off x="6127815" y="3534376"/>
            <a:ext cx="2019567" cy="1359595"/>
          </a:xfrm>
          <a:prstGeom prst="ellipse">
            <a:avLst/>
          </a:prstGeom>
          <a:solidFill>
            <a:srgbClr val="8EB4E3"/>
          </a:solidFill>
        </p:spPr>
        <p:txBody>
          <a:bodyPr wrap="square" rtlCol="0">
            <a:spAutoFit/>
          </a:bodyPr>
          <a:lstStyle/>
          <a:p>
            <a:pPr algn="ctr"/>
            <a:endParaRPr lang="hr-HR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777AEEA-CE6D-4916-8460-783E34719057}"/>
              </a:ext>
            </a:extLst>
          </p:cNvPr>
          <p:cNvSpPr/>
          <p:nvPr/>
        </p:nvSpPr>
        <p:spPr>
          <a:xfrm>
            <a:off x="6048286" y="1612164"/>
            <a:ext cx="2019567" cy="1359595"/>
          </a:xfrm>
          <a:prstGeom prst="ellipse">
            <a:avLst/>
          </a:prstGeom>
          <a:solidFill>
            <a:srgbClr val="8EB4E3"/>
          </a:solidFill>
        </p:spPr>
        <p:txBody>
          <a:bodyPr wrap="square" rtlCol="0">
            <a:spAutoFit/>
          </a:bodyPr>
          <a:lstStyle/>
          <a:p>
            <a:pPr algn="ctr"/>
            <a:endParaRPr lang="hr-HR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3E509E-F552-472B-A9A8-4347A181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435428"/>
            <a:ext cx="7868345" cy="545647"/>
          </a:xfrm>
        </p:spPr>
        <p:txBody>
          <a:bodyPr/>
          <a:lstStyle/>
          <a:p>
            <a:r>
              <a:rPr lang="hr-HR" sz="2800" b="0" dirty="0"/>
              <a:t>Niska razina zaduženosti i stabilna bilanca</a:t>
            </a:r>
            <a:endParaRPr lang="hr-HR" sz="24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E107F-6310-43A1-A0D1-694FC3F0F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1377252"/>
            <a:ext cx="5038725" cy="2000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E6FA4A-89AB-4994-9C7A-8A6B0EC56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3681888"/>
            <a:ext cx="5038725" cy="1123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362664-2E6B-4535-B4F3-1C883E0F3699}"/>
              </a:ext>
            </a:extLst>
          </p:cNvPr>
          <p:cNvSpPr txBox="1"/>
          <p:nvPr/>
        </p:nvSpPr>
        <p:spPr>
          <a:xfrm>
            <a:off x="6037877" y="1801354"/>
            <a:ext cx="2019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chemeClr val="bg1"/>
                </a:solidFill>
              </a:rPr>
              <a:t>Niska razina </a:t>
            </a:r>
            <a:endParaRPr lang="ta-IN" sz="1400" dirty="0">
              <a:solidFill>
                <a:schemeClr val="bg1"/>
              </a:solidFill>
            </a:endParaRPr>
          </a:p>
          <a:p>
            <a:pPr algn="ctr"/>
            <a:r>
              <a:rPr lang="hr-HR" sz="1400" dirty="0">
                <a:solidFill>
                  <a:schemeClr val="bg1"/>
                </a:solidFill>
              </a:rPr>
              <a:t>zaduženosti</a:t>
            </a:r>
          </a:p>
          <a:p>
            <a:pPr algn="ctr"/>
            <a:r>
              <a:rPr lang="hr-HR" sz="1400" dirty="0">
                <a:solidFill>
                  <a:schemeClr val="bg1"/>
                </a:solidFill>
              </a:rPr>
              <a:t>Krediti 5,7% </a:t>
            </a:r>
            <a:endParaRPr lang="ta-IN" sz="1400" dirty="0">
              <a:solidFill>
                <a:schemeClr val="bg1"/>
              </a:solidFill>
            </a:endParaRPr>
          </a:p>
          <a:p>
            <a:pPr algn="ctr"/>
            <a:r>
              <a:rPr lang="hr-HR" sz="1400" dirty="0">
                <a:solidFill>
                  <a:schemeClr val="bg1"/>
                </a:solidFill>
              </a:rPr>
              <a:t>ukupnih izvora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835869-AFB1-40E1-8772-7A10BBEAFCF4}"/>
              </a:ext>
            </a:extLst>
          </p:cNvPr>
          <p:cNvSpPr txBox="1"/>
          <p:nvPr/>
        </p:nvSpPr>
        <p:spPr>
          <a:xfrm>
            <a:off x="6121159" y="3748248"/>
            <a:ext cx="2009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chemeClr val="bg1"/>
                </a:solidFill>
              </a:rPr>
              <a:t>Kratkotrajna </a:t>
            </a:r>
            <a:endParaRPr lang="ta-IN" sz="1400" dirty="0">
              <a:solidFill>
                <a:schemeClr val="bg1"/>
              </a:solidFill>
            </a:endParaRPr>
          </a:p>
          <a:p>
            <a:pPr algn="ctr"/>
            <a:r>
              <a:rPr lang="hr-HR" sz="1400" dirty="0">
                <a:solidFill>
                  <a:schemeClr val="bg1"/>
                </a:solidFill>
              </a:rPr>
              <a:t>imovina 2,3 puta veća o</a:t>
            </a:r>
            <a:r>
              <a:rPr lang="ta-IN" sz="1400" dirty="0">
                <a:solidFill>
                  <a:schemeClr val="bg1"/>
                </a:solidFill>
              </a:rPr>
              <a:t>d </a:t>
            </a:r>
            <a:r>
              <a:rPr lang="hr-HR" sz="1400" dirty="0">
                <a:solidFill>
                  <a:schemeClr val="bg1"/>
                </a:solidFill>
              </a:rPr>
              <a:t>kratkoročnih obveza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24C882-3EC2-42FA-B9F6-8B727590694B}"/>
              </a:ext>
            </a:extLst>
          </p:cNvPr>
          <p:cNvSpPr txBox="1"/>
          <p:nvPr/>
        </p:nvSpPr>
        <p:spPr>
          <a:xfrm>
            <a:off x="468313" y="5181613"/>
            <a:ext cx="8207375" cy="338554"/>
          </a:xfrm>
          <a:prstGeom prst="rect">
            <a:avLst/>
          </a:prstGeom>
          <a:solidFill>
            <a:srgbClr val="1E28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bg1"/>
                </a:solidFill>
              </a:rPr>
              <a:t>Financijska stabilnost Grupe</a:t>
            </a:r>
            <a:endParaRPr lang="ta-IN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27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8312" y="404813"/>
            <a:ext cx="856818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r>
              <a:rPr lang="hr-HR" sz="2800" b="0" dirty="0"/>
              <a:t>Rast prihoda na svim segmentima poslovanja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7491CF-27CB-4C8B-A8F1-A3AA8F5A209D}"/>
              </a:ext>
            </a:extLst>
          </p:cNvPr>
          <p:cNvSpPr/>
          <p:nvPr/>
        </p:nvSpPr>
        <p:spPr>
          <a:xfrm>
            <a:off x="4665003" y="1786798"/>
            <a:ext cx="1534859" cy="225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900">
              <a:solidFill>
                <a:schemeClr val="tx1"/>
              </a:solidFill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70F7481-F034-4058-837A-CBE52C25BF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7633025"/>
              </p:ext>
            </p:extLst>
          </p:nvPr>
        </p:nvGraphicFramePr>
        <p:xfrm>
          <a:off x="1679911" y="1131217"/>
          <a:ext cx="5558029" cy="2697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AB71838-15AF-48D9-9446-8F57F34ED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833" y="3710500"/>
            <a:ext cx="3611465" cy="208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0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26498B-350B-4E8A-936F-0891B59CE910}"/>
              </a:ext>
            </a:extLst>
          </p:cNvPr>
          <p:cNvSpPr txBox="1"/>
          <p:nvPr/>
        </p:nvSpPr>
        <p:spPr>
          <a:xfrm>
            <a:off x="6721307" y="5627975"/>
            <a:ext cx="19543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900" i="1" dirty="0"/>
              <a:t>Napomena: nekonsolidirani podaci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6B65C-BD25-4972-8D29-DB2EE8ADC95A}"/>
              </a:ext>
            </a:extLst>
          </p:cNvPr>
          <p:cNvSpPr/>
          <p:nvPr/>
        </p:nvSpPr>
        <p:spPr>
          <a:xfrm>
            <a:off x="5223779" y="2081339"/>
            <a:ext cx="1720204" cy="95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900">
              <a:solidFill>
                <a:schemeClr val="tx1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38E8A7D-8A55-402B-88B3-BF70219732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048588"/>
              </p:ext>
            </p:extLst>
          </p:nvPr>
        </p:nvGraphicFramePr>
        <p:xfrm>
          <a:off x="1681170" y="1106200"/>
          <a:ext cx="5939047" cy="2839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8312" y="404813"/>
            <a:ext cx="856818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r>
              <a:rPr lang="hr-HR" sz="2800" b="0" dirty="0"/>
              <a:t>EBITDA prema proizvodnom programu </a:t>
            </a:r>
            <a:endParaRPr lang="hr-HR" sz="2800" b="0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C0B83-31F4-43CD-B682-7CA999801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343" y="3944282"/>
            <a:ext cx="45243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79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8CC3C4D0-930A-3846-AE69-4D65D8B85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r="799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ED1C4E-A8CD-9F43-879D-0F40EE0D331E}"/>
              </a:ext>
            </a:extLst>
          </p:cNvPr>
          <p:cNvSpPr/>
          <p:nvPr/>
        </p:nvSpPr>
        <p:spPr>
          <a:xfrm>
            <a:off x="3419872" y="981075"/>
            <a:ext cx="5832648" cy="936104"/>
          </a:xfrm>
          <a:prstGeom prst="rect">
            <a:avLst/>
          </a:prstGeom>
          <a:solidFill>
            <a:srgbClr val="1E2864">
              <a:alpha val="90000"/>
            </a:srgbClr>
          </a:solidFill>
          <a:ln w="6350">
            <a:solidFill>
              <a:srgbClr val="AAAAAA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b="1" dirty="0">
                <a:solidFill>
                  <a:schemeClr val="bg1"/>
                </a:solidFill>
              </a:rPr>
              <a:t>3 </a:t>
            </a:r>
            <a:r>
              <a:rPr lang="ta-IN" sz="2400" b="1" dirty="0">
                <a:solidFill>
                  <a:schemeClr val="bg1"/>
                </a:solidFill>
              </a:rPr>
              <a:t> </a:t>
            </a:r>
            <a:r>
              <a:rPr lang="hr-HR" sz="2400" b="1" dirty="0">
                <a:solidFill>
                  <a:schemeClr val="bg1"/>
                </a:solidFill>
              </a:rPr>
              <a:t>Tržišta</a:t>
            </a:r>
          </a:p>
        </p:txBody>
      </p:sp>
    </p:spTree>
    <p:extLst>
      <p:ext uri="{BB962C8B-B14F-4D97-AF65-F5344CB8AC3E}">
        <p14:creationId xmlns:p14="http://schemas.microsoft.com/office/powerpoint/2010/main" val="2947753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03AD11-A024-4AF0-9127-523B3D95BFB5}"/>
              </a:ext>
            </a:extLst>
          </p:cNvPr>
          <p:cNvSpPr txBox="1"/>
          <p:nvPr/>
        </p:nvSpPr>
        <p:spPr>
          <a:xfrm>
            <a:off x="468313" y="4768556"/>
            <a:ext cx="80634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Izvoz ostvaren u iznosu od 984 milijuna kuna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Udio izvoza u ukupnim prihodima od prodaje iznosi 62%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Snažan rast EU, 200 milijuna HRK više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Pod utjecajem pandemije </a:t>
            </a:r>
            <a:r>
              <a:rPr lang="hr-HR" sz="1400" dirty="0" err="1"/>
              <a:t>koronavirusa</a:t>
            </a:r>
            <a:r>
              <a:rPr lang="hr-HR" sz="1400" dirty="0"/>
              <a:t> otežano ugovaranje na ostalim tržištima u prošloj godini, </a:t>
            </a:r>
          </a:p>
          <a:p>
            <a:r>
              <a:rPr lang="hr-HR" sz="1400" dirty="0"/>
              <a:t>      posljedično manji prihodi u prvom polugodištu 2021.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8496174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r>
              <a:rPr lang="hr-HR" sz="2800" b="0" kern="0" dirty="0"/>
              <a:t>Daljnji rast izvoza 9,6%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8B6A740-2ADA-4BF9-B259-94F55452CC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8050355"/>
              </p:ext>
            </p:extLst>
          </p:nvPr>
        </p:nvGraphicFramePr>
        <p:xfrm>
          <a:off x="1403648" y="1388638"/>
          <a:ext cx="6264696" cy="3355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120DF53-B18C-4CD6-89A3-7A534F705FAE}"/>
              </a:ext>
            </a:extLst>
          </p:cNvPr>
          <p:cNvSpPr txBox="1"/>
          <p:nvPr/>
        </p:nvSpPr>
        <p:spPr>
          <a:xfrm>
            <a:off x="2169436" y="1412776"/>
            <a:ext cx="1008112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200"/>
              <a:t>+34,4%</a:t>
            </a:r>
            <a:endParaRPr lang="hr-H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83976E-4451-4153-A6DE-5CC80A07DF9D}"/>
              </a:ext>
            </a:extLst>
          </p:cNvPr>
          <p:cNvSpPr txBox="1"/>
          <p:nvPr/>
        </p:nvSpPr>
        <p:spPr>
          <a:xfrm>
            <a:off x="3211735" y="2736149"/>
            <a:ext cx="1008112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200"/>
              <a:t>-32,5%</a:t>
            </a:r>
            <a:endParaRPr lang="hr-H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DAC549-61F6-4336-BB5E-6DDE2A1DD839}"/>
              </a:ext>
            </a:extLst>
          </p:cNvPr>
          <p:cNvSpPr txBox="1"/>
          <p:nvPr/>
        </p:nvSpPr>
        <p:spPr>
          <a:xfrm>
            <a:off x="4262873" y="3013148"/>
            <a:ext cx="945041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200"/>
              <a:t>-30,5%</a:t>
            </a:r>
            <a:endParaRPr lang="hr-H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E6E730-0009-48FD-8CCC-B77CEE682C07}"/>
              </a:ext>
            </a:extLst>
          </p:cNvPr>
          <p:cNvSpPr txBox="1"/>
          <p:nvPr/>
        </p:nvSpPr>
        <p:spPr>
          <a:xfrm>
            <a:off x="5369997" y="3129002"/>
            <a:ext cx="899970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200"/>
              <a:t>-47,7%</a:t>
            </a:r>
            <a:endParaRPr lang="hr-H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34A795-5979-487E-BD0F-D2D3BA2BF7DC}"/>
              </a:ext>
            </a:extLst>
          </p:cNvPr>
          <p:cNvSpPr txBox="1"/>
          <p:nvPr/>
        </p:nvSpPr>
        <p:spPr>
          <a:xfrm>
            <a:off x="6432050" y="3267501"/>
            <a:ext cx="899970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200"/>
              <a:t>-25,9%</a:t>
            </a:r>
            <a:endParaRPr lang="hr-HR"/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D6C860C0-8A23-4413-B36C-04F4AD0B8268}"/>
              </a:ext>
            </a:extLst>
          </p:cNvPr>
          <p:cNvSpPr/>
          <p:nvPr/>
        </p:nvSpPr>
        <p:spPr>
          <a:xfrm rot="2984300">
            <a:off x="2498242" y="1675398"/>
            <a:ext cx="182649" cy="611814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8BC3CE2E-D867-4055-8401-92DEEAEE9D21}"/>
              </a:ext>
            </a:extLst>
          </p:cNvPr>
          <p:cNvSpPr/>
          <p:nvPr/>
        </p:nvSpPr>
        <p:spPr>
          <a:xfrm rot="7957297">
            <a:off x="5101904" y="1952950"/>
            <a:ext cx="189592" cy="77912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1618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5B02F9F8-B341-C047-A7FF-2ED5D00CE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708869"/>
              </p:ext>
            </p:extLst>
          </p:nvPr>
        </p:nvGraphicFramePr>
        <p:xfrm>
          <a:off x="3059832" y="4639635"/>
          <a:ext cx="2915198" cy="920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1336770101"/>
                    </a:ext>
                  </a:extLst>
                </a:gridCol>
                <a:gridCol w="899725">
                  <a:extLst>
                    <a:ext uri="{9D8B030D-6E8A-4147-A177-3AD203B41FA5}">
                      <a16:colId xmlns:a16="http://schemas.microsoft.com/office/drawing/2014/main" val="3962305974"/>
                    </a:ext>
                  </a:extLst>
                </a:gridCol>
                <a:gridCol w="575313">
                  <a:extLst>
                    <a:ext uri="{9D8B030D-6E8A-4147-A177-3AD203B41FA5}">
                      <a16:colId xmlns:a16="http://schemas.microsoft.com/office/drawing/2014/main" val="214963821"/>
                    </a:ext>
                  </a:extLst>
                </a:gridCol>
              </a:tblGrid>
              <a:tr h="230041">
                <a:tc gridSpan="2">
                  <a:txBody>
                    <a:bodyPr/>
                    <a:lstStyle/>
                    <a:p>
                      <a:r>
                        <a:rPr lang="hr-HR" sz="1000" b="1"/>
                        <a:t>Zemlje okruženja </a:t>
                      </a:r>
                      <a:endParaRPr lang="x-none" sz="1000"/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000"/>
                    </a:p>
                  </a:txBody>
                  <a:tcPr marL="56723" marR="56723" marT="28361" marB="283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1"/>
                        <a:t>-25,9%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35693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BiH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17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+90%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920989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Srbija 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5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/>
                        <a:t>+39% </a:t>
                      </a:r>
                      <a:endParaRPr lang="hr-HR" sz="100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736365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Sjeverna Makedonija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2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/>
                        <a:t>n/p</a:t>
                      </a:r>
                      <a:endParaRPr lang="hr-HR" sz="100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3230674"/>
                  </a:ext>
                </a:extLst>
              </a:tr>
            </a:tbl>
          </a:graphicData>
        </a:graphic>
      </p:graphicFrame>
      <p:graphicFrame>
        <p:nvGraphicFramePr>
          <p:cNvPr id="26" name="Table 3">
            <a:extLst>
              <a:ext uri="{FF2B5EF4-FFF2-40B4-BE49-F238E27FC236}">
                <a16:creationId xmlns:a16="http://schemas.microsoft.com/office/drawing/2014/main" id="{E5CC92B0-696D-DC43-BC67-91E66DCE4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254913"/>
              </p:ext>
            </p:extLst>
          </p:nvPr>
        </p:nvGraphicFramePr>
        <p:xfrm>
          <a:off x="580655" y="2941058"/>
          <a:ext cx="2915198" cy="920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210">
                  <a:extLst>
                    <a:ext uri="{9D8B030D-6E8A-4147-A177-3AD203B41FA5}">
                      <a16:colId xmlns:a16="http://schemas.microsoft.com/office/drawing/2014/main" val="1336770101"/>
                    </a:ext>
                  </a:extLst>
                </a:gridCol>
                <a:gridCol w="832675">
                  <a:extLst>
                    <a:ext uri="{9D8B030D-6E8A-4147-A177-3AD203B41FA5}">
                      <a16:colId xmlns:a16="http://schemas.microsoft.com/office/drawing/2014/main" val="3962305974"/>
                    </a:ext>
                  </a:extLst>
                </a:gridCol>
                <a:gridCol w="575313">
                  <a:extLst>
                    <a:ext uri="{9D8B030D-6E8A-4147-A177-3AD203B41FA5}">
                      <a16:colId xmlns:a16="http://schemas.microsoft.com/office/drawing/2014/main" val="214963821"/>
                    </a:ext>
                  </a:extLst>
                </a:gridCol>
              </a:tblGrid>
              <a:tr h="230041">
                <a:tc gridSpan="2">
                  <a:txBody>
                    <a:bodyPr/>
                    <a:lstStyle/>
                    <a:p>
                      <a:r>
                        <a:rPr lang="hr-HR" sz="1000" b="1"/>
                        <a:t>Američki kontinent i Australija </a:t>
                      </a:r>
                      <a:endParaRPr lang="x-none" sz="1000"/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000"/>
                    </a:p>
                  </a:txBody>
                  <a:tcPr marL="56723" marR="56723" marT="28361" marB="28361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hr-HR" sz="1000" b="1"/>
                        <a:t>-30,5 %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35693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>
                          <a:solidFill>
                            <a:schemeClr val="tx1"/>
                          </a:solidFill>
                        </a:rPr>
                        <a:t>SAD 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18,7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-50%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920989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>
                          <a:solidFill>
                            <a:schemeClr val="tx1"/>
                          </a:solidFill>
                        </a:rPr>
                        <a:t>Australija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>
                          <a:solidFill>
                            <a:schemeClr val="tx1"/>
                          </a:solidFill>
                        </a:rPr>
                        <a:t>+33%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736365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El Salvador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0">
                          <a:solidFill>
                            <a:schemeClr val="tx1"/>
                          </a:solidFill>
                        </a:rPr>
                        <a:t>8,7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/>
                        <a:t>+58% </a:t>
                      </a:r>
                      <a:endParaRPr lang="hr-HR" sz="100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3230674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0C466500-72D8-C643-B1FC-C931E3612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590907"/>
              </p:ext>
            </p:extLst>
          </p:nvPr>
        </p:nvGraphicFramePr>
        <p:xfrm>
          <a:off x="5685926" y="2968918"/>
          <a:ext cx="2915198" cy="920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921">
                  <a:extLst>
                    <a:ext uri="{9D8B030D-6E8A-4147-A177-3AD203B41FA5}">
                      <a16:colId xmlns:a16="http://schemas.microsoft.com/office/drawing/2014/main" val="1336770101"/>
                    </a:ext>
                  </a:extLst>
                </a:gridCol>
                <a:gridCol w="1080964">
                  <a:extLst>
                    <a:ext uri="{9D8B030D-6E8A-4147-A177-3AD203B41FA5}">
                      <a16:colId xmlns:a16="http://schemas.microsoft.com/office/drawing/2014/main" val="3962305974"/>
                    </a:ext>
                  </a:extLst>
                </a:gridCol>
                <a:gridCol w="575313">
                  <a:extLst>
                    <a:ext uri="{9D8B030D-6E8A-4147-A177-3AD203B41FA5}">
                      <a16:colId xmlns:a16="http://schemas.microsoft.com/office/drawing/2014/main" val="214963821"/>
                    </a:ext>
                  </a:extLst>
                </a:gridCol>
              </a:tblGrid>
              <a:tr h="230041">
                <a:tc gridSpan="2">
                  <a:txBody>
                    <a:bodyPr/>
                    <a:lstStyle/>
                    <a:p>
                      <a:r>
                        <a:rPr lang="hr-HR" sz="1000" b="1"/>
                        <a:t>Azija i Afrika</a:t>
                      </a:r>
                      <a:endParaRPr lang="x-none" sz="1000"/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000"/>
                    </a:p>
                  </a:txBody>
                  <a:tcPr marL="56723" marR="56723" marT="28361" marB="28361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hr-HR" sz="1000" b="1"/>
                        <a:t>-32,5%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35693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UAE 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34,3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>
                          <a:solidFill>
                            <a:schemeClr val="tx1"/>
                          </a:solidFill>
                        </a:rPr>
                        <a:t>+189%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920989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Filipini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11,6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>
                          <a:solidFill>
                            <a:schemeClr val="tx1"/>
                          </a:solidFill>
                        </a:rPr>
                        <a:t>n/p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736365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Malezija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8,9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/>
                        <a:t>n/p</a:t>
                      </a:r>
                      <a:endParaRPr lang="hr-HR" sz="100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3230674"/>
                  </a:ext>
                </a:extLst>
              </a:tr>
            </a:tbl>
          </a:graphicData>
        </a:graphic>
      </p:graphicFrame>
      <p:graphicFrame>
        <p:nvGraphicFramePr>
          <p:cNvPr id="28" name="Table 3">
            <a:extLst>
              <a:ext uri="{FF2B5EF4-FFF2-40B4-BE49-F238E27FC236}">
                <a16:creationId xmlns:a16="http://schemas.microsoft.com/office/drawing/2014/main" id="{3F7A13D6-A31C-6549-ABD1-2366E443A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518221"/>
              </p:ext>
            </p:extLst>
          </p:nvPr>
        </p:nvGraphicFramePr>
        <p:xfrm>
          <a:off x="5004048" y="1496625"/>
          <a:ext cx="2915198" cy="920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831">
                  <a:extLst>
                    <a:ext uri="{9D8B030D-6E8A-4147-A177-3AD203B41FA5}">
                      <a16:colId xmlns:a16="http://schemas.microsoft.com/office/drawing/2014/main" val="1336770101"/>
                    </a:ext>
                  </a:extLst>
                </a:gridCol>
                <a:gridCol w="963054">
                  <a:extLst>
                    <a:ext uri="{9D8B030D-6E8A-4147-A177-3AD203B41FA5}">
                      <a16:colId xmlns:a16="http://schemas.microsoft.com/office/drawing/2014/main" val="3962305974"/>
                    </a:ext>
                  </a:extLst>
                </a:gridCol>
                <a:gridCol w="575313">
                  <a:extLst>
                    <a:ext uri="{9D8B030D-6E8A-4147-A177-3AD203B41FA5}">
                      <a16:colId xmlns:a16="http://schemas.microsoft.com/office/drawing/2014/main" val="214963821"/>
                    </a:ext>
                  </a:extLst>
                </a:gridCol>
              </a:tblGrid>
              <a:tr h="230041">
                <a:tc gridSpan="2">
                  <a:txBody>
                    <a:bodyPr/>
                    <a:lstStyle/>
                    <a:p>
                      <a:r>
                        <a:rPr lang="hr-HR" sz="1000" b="1"/>
                        <a:t>Zemlje izvan EU </a:t>
                      </a:r>
                      <a:endParaRPr lang="x-none" sz="1000"/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000"/>
                    </a:p>
                  </a:txBody>
                  <a:tcPr marL="56723" marR="56723" marT="28361" marB="28361"/>
                </a:tc>
                <a:tc>
                  <a:txBody>
                    <a:bodyPr/>
                    <a:lstStyle/>
                    <a:p>
                      <a:r>
                        <a:rPr lang="hr-HR" sz="1000" b="1"/>
                        <a:t>-47,7%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35693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Norveška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18,6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-31,6%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920989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 b="0">
                          <a:solidFill>
                            <a:schemeClr val="tx1"/>
                          </a:solidFill>
                        </a:rPr>
                        <a:t>Velika Britanija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 b="0">
                          <a:solidFill>
                            <a:schemeClr val="tx1"/>
                          </a:solidFill>
                        </a:rPr>
                        <a:t>10,5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/>
                        <a:t>-46,6%</a:t>
                      </a:r>
                      <a:endParaRPr lang="hr-HR" sz="100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736365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Švicarska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4,1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/>
                        <a:t>-73%</a:t>
                      </a:r>
                      <a:endParaRPr lang="hr-HR" sz="100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3230674"/>
                  </a:ext>
                </a:extLst>
              </a:tr>
            </a:tbl>
          </a:graphicData>
        </a:graphic>
      </p:graphicFrame>
      <p:graphicFrame>
        <p:nvGraphicFramePr>
          <p:cNvPr id="29" name="Table 3">
            <a:extLst>
              <a:ext uri="{FF2B5EF4-FFF2-40B4-BE49-F238E27FC236}">
                <a16:creationId xmlns:a16="http://schemas.microsoft.com/office/drawing/2014/main" id="{10D708F0-9A03-534C-B593-50FAB89EA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575918"/>
              </p:ext>
            </p:extLst>
          </p:nvPr>
        </p:nvGraphicFramePr>
        <p:xfrm>
          <a:off x="1403648" y="1468093"/>
          <a:ext cx="2915198" cy="920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408">
                  <a:extLst>
                    <a:ext uri="{9D8B030D-6E8A-4147-A177-3AD203B41FA5}">
                      <a16:colId xmlns:a16="http://schemas.microsoft.com/office/drawing/2014/main" val="1336770101"/>
                    </a:ext>
                  </a:extLst>
                </a:gridCol>
                <a:gridCol w="839832">
                  <a:extLst>
                    <a:ext uri="{9D8B030D-6E8A-4147-A177-3AD203B41FA5}">
                      <a16:colId xmlns:a16="http://schemas.microsoft.com/office/drawing/2014/main" val="3962305974"/>
                    </a:ext>
                  </a:extLst>
                </a:gridCol>
                <a:gridCol w="754958">
                  <a:extLst>
                    <a:ext uri="{9D8B030D-6E8A-4147-A177-3AD203B41FA5}">
                      <a16:colId xmlns:a16="http://schemas.microsoft.com/office/drawing/2014/main" val="214963821"/>
                    </a:ext>
                  </a:extLst>
                </a:gridCol>
              </a:tblGrid>
              <a:tr h="230041">
                <a:tc gridSpan="2">
                  <a:txBody>
                    <a:bodyPr/>
                    <a:lstStyle/>
                    <a:p>
                      <a:r>
                        <a:rPr lang="hr-HR" sz="1000" b="1"/>
                        <a:t>Europska Unija </a:t>
                      </a:r>
                      <a:endParaRPr lang="x-none" sz="1000"/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000"/>
                    </a:p>
                  </a:txBody>
                  <a:tcPr marL="56723" marR="56723" marT="28361" marB="28361"/>
                </a:tc>
                <a:tc>
                  <a:txBody>
                    <a:bodyPr/>
                    <a:lstStyle/>
                    <a:p>
                      <a:r>
                        <a:rPr lang="hr-HR" sz="1000" b="1"/>
                        <a:t>+34,4%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35693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Njemačka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181,6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+76%</a:t>
                      </a: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920989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Švedska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145,4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/>
                        <a:t>+17%</a:t>
                      </a:r>
                      <a:endParaRPr lang="hr-HR" sz="100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736365"/>
                  </a:ext>
                </a:extLst>
              </a:tr>
              <a:tr h="230041">
                <a:tc>
                  <a:txBody>
                    <a:bodyPr/>
                    <a:lstStyle/>
                    <a:p>
                      <a:r>
                        <a:rPr lang="hr-HR" sz="1000"/>
                        <a:t>Austrija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000"/>
                        <a:t>78,8</a:t>
                      </a:r>
                      <a:endParaRPr lang="x-none" sz="1000" b="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/>
                        <a:t>+14,2%</a:t>
                      </a:r>
                      <a:endParaRPr lang="hr-HR" sz="1000">
                        <a:solidFill>
                          <a:schemeClr val="tx1"/>
                        </a:solidFill>
                      </a:endParaRPr>
                    </a:p>
                  </a:txBody>
                  <a:tcPr marL="56723" marR="56723" marT="28361" marB="283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3230674"/>
                  </a:ext>
                </a:extLst>
              </a:tr>
            </a:tbl>
          </a:graphicData>
        </a:graphic>
      </p:graphicFrame>
      <p:pic>
        <p:nvPicPr>
          <p:cNvPr id="30" name="Graphic 29" descr="Globe with solid fill">
            <a:extLst>
              <a:ext uri="{FF2B5EF4-FFF2-40B4-BE49-F238E27FC236}">
                <a16:creationId xmlns:a16="http://schemas.microsoft.com/office/drawing/2014/main" id="{20883D45-7E8E-F04E-AB13-4532088F7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5835" y="2416789"/>
            <a:ext cx="2130127" cy="2130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B0D412-873D-48C2-9EE8-B013266E54BF}"/>
              </a:ext>
            </a:extLst>
          </p:cNvPr>
          <p:cNvSpPr txBox="1"/>
          <p:nvPr/>
        </p:nvSpPr>
        <p:spPr>
          <a:xfrm>
            <a:off x="3983259" y="1066861"/>
            <a:ext cx="1359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/>
              <a:t>u milijunima HRK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7544" y="414217"/>
            <a:ext cx="867645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r>
              <a:rPr lang="hr-HR" sz="2800" b="0" kern="0" dirty="0"/>
              <a:t>Izvoz – rast EU i blagi oporavak na ostalim tržištima</a:t>
            </a:r>
          </a:p>
        </p:txBody>
      </p:sp>
      <p:pic>
        <p:nvPicPr>
          <p:cNvPr id="13" name="Graphic 51" descr="North America with solid fill">
            <a:extLst>
              <a:ext uri="{FF2B5EF4-FFF2-40B4-BE49-F238E27FC236}">
                <a16:creationId xmlns:a16="http://schemas.microsoft.com/office/drawing/2014/main" id="{10945990-71E0-43B6-9581-608B6F1F0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7757" y="2708920"/>
            <a:ext cx="1218790" cy="13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82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3FD3FE-AFED-41A7-90D9-81FB8853DAA1}"/>
              </a:ext>
            </a:extLst>
          </p:cNvPr>
          <p:cNvSpPr txBox="1"/>
          <p:nvPr/>
        </p:nvSpPr>
        <p:spPr>
          <a:xfrm>
            <a:off x="417836" y="5082491"/>
            <a:ext cx="57262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/>
              <a:t>Stanje otvorenih narudžbi 13,8% više u odnosu na početak godine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/>
              <a:t>Domaće tržište 14,6% više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/>
              <a:t>Izvoz 12,9% više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8496174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r>
              <a:rPr lang="hr-HR" sz="2800" b="0" dirty="0"/>
              <a:t>Tržišta – </a:t>
            </a:r>
            <a:r>
              <a:rPr lang="hr-HR" sz="2800" b="0" i="1" dirty="0"/>
              <a:t>Backlog</a:t>
            </a:r>
            <a:r>
              <a:rPr lang="hr-HR" sz="2800" b="0" dirty="0"/>
              <a:t> 30.6.2021.</a:t>
            </a:r>
            <a:endParaRPr lang="hr-HR" sz="2800" b="0" kern="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0243F25-4BC3-43E6-A506-B4F767134A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930427"/>
              </p:ext>
            </p:extLst>
          </p:nvPr>
        </p:nvGraphicFramePr>
        <p:xfrm>
          <a:off x="468313" y="1383281"/>
          <a:ext cx="5742384" cy="353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ADA231D-2C61-4623-A4AE-E8BE9012E072}"/>
              </a:ext>
            </a:extLst>
          </p:cNvPr>
          <p:cNvCxnSpPr>
            <a:cxnSpLocks/>
          </p:cNvCxnSpPr>
          <p:nvPr/>
        </p:nvCxnSpPr>
        <p:spPr>
          <a:xfrm flipV="1">
            <a:off x="1558074" y="1825740"/>
            <a:ext cx="4320480" cy="9361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8ADFA5D-C936-48F5-818A-603F686DB392}"/>
              </a:ext>
            </a:extLst>
          </p:cNvPr>
          <p:cNvSpPr/>
          <p:nvPr/>
        </p:nvSpPr>
        <p:spPr>
          <a:xfrm>
            <a:off x="6300192" y="1361095"/>
            <a:ext cx="2160239" cy="958290"/>
          </a:xfrm>
          <a:prstGeom prst="ellipse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/>
              <a:t>585 milijuna kuna više u odnosu na početak godine</a:t>
            </a:r>
          </a:p>
        </p:txBody>
      </p:sp>
    </p:spTree>
    <p:extLst>
      <p:ext uri="{BB962C8B-B14F-4D97-AF65-F5344CB8AC3E}">
        <p14:creationId xmlns:p14="http://schemas.microsoft.com/office/powerpoint/2010/main" val="2281826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984EFC-24D0-554B-AFFA-8603F0DC3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3" y="2224925"/>
            <a:ext cx="2835421" cy="2794589"/>
          </a:xfrm>
          <a:prstGeom prst="rect">
            <a:avLst/>
          </a:prstGeom>
        </p:spPr>
      </p:pic>
      <p:pic>
        <p:nvPicPr>
          <p:cNvPr id="7" name="Graphic 6" descr="Globe with solid fill">
            <a:extLst>
              <a:ext uri="{FF2B5EF4-FFF2-40B4-BE49-F238E27FC236}">
                <a16:creationId xmlns:a16="http://schemas.microsoft.com/office/drawing/2014/main" id="{038E2859-DA06-5D46-B917-6BB1C5659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2687" y="2043989"/>
            <a:ext cx="3298926" cy="3298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58EB2-59C7-45B4-ADD2-BD813F387F6E}"/>
              </a:ext>
            </a:extLst>
          </p:cNvPr>
          <p:cNvSpPr txBox="1"/>
          <p:nvPr/>
        </p:nvSpPr>
        <p:spPr>
          <a:xfrm>
            <a:off x="5112166" y="2968331"/>
            <a:ext cx="207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chemeClr val="bg1"/>
                </a:solidFill>
              </a:rPr>
              <a:t>Europska unija: 927,5</a:t>
            </a:r>
          </a:p>
          <a:p>
            <a:r>
              <a:rPr lang="hr-HR" sz="1200" dirty="0">
                <a:solidFill>
                  <a:schemeClr val="bg1"/>
                </a:solidFill>
              </a:rPr>
              <a:t>Azija i Afrika: 106,1</a:t>
            </a:r>
          </a:p>
          <a:p>
            <a:r>
              <a:rPr lang="hr-HR" sz="1200" dirty="0">
                <a:solidFill>
                  <a:schemeClr val="bg1"/>
                </a:solidFill>
              </a:rPr>
              <a:t>Zemlje okruženja: 49,6</a:t>
            </a:r>
          </a:p>
          <a:p>
            <a:r>
              <a:rPr lang="hr-HR" sz="1200" dirty="0">
                <a:solidFill>
                  <a:schemeClr val="bg1"/>
                </a:solidFill>
              </a:rPr>
              <a:t>Zemlje izvan EU: 90,1</a:t>
            </a:r>
          </a:p>
          <a:p>
            <a:r>
              <a:rPr lang="hr-HR" sz="1200" dirty="0">
                <a:solidFill>
                  <a:schemeClr val="bg1"/>
                </a:solidFill>
              </a:rPr>
              <a:t>Amerika i Australija: 49</a:t>
            </a:r>
          </a:p>
          <a:p>
            <a:r>
              <a:rPr lang="hr-HR" sz="12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FDF731D-1A13-4D2C-9E2B-A548870A8C71}"/>
              </a:ext>
            </a:extLst>
          </p:cNvPr>
          <p:cNvSpPr/>
          <p:nvPr/>
        </p:nvSpPr>
        <p:spPr>
          <a:xfrm rot="16200000">
            <a:off x="5752924" y="1854484"/>
            <a:ext cx="400109" cy="436762"/>
          </a:xfrm>
          <a:prstGeom prst="rightArrow">
            <a:avLst>
              <a:gd name="adj1" fmla="val 41790"/>
              <a:gd name="adj2" fmla="val 50000"/>
            </a:avLst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CBD23-D89B-4CF5-8F63-928CA0543961}"/>
              </a:ext>
            </a:extLst>
          </p:cNvPr>
          <p:cNvSpPr txBox="1"/>
          <p:nvPr/>
        </p:nvSpPr>
        <p:spPr>
          <a:xfrm>
            <a:off x="5258244" y="1232000"/>
            <a:ext cx="13894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/>
              <a:t>Njemačka Švedska, Latvija, Austrija……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B720D9-FEB4-4EE5-BC31-8F9020039771}"/>
              </a:ext>
            </a:extLst>
          </p:cNvPr>
          <p:cNvSpPr txBox="1"/>
          <p:nvPr/>
        </p:nvSpPr>
        <p:spPr>
          <a:xfrm>
            <a:off x="7850293" y="3142989"/>
            <a:ext cx="1060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/>
              <a:t>U.A.E. Gvineja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47D89C-5AC5-4788-B826-5F79B82B2033}"/>
              </a:ext>
            </a:extLst>
          </p:cNvPr>
          <p:cNvSpPr txBox="1"/>
          <p:nvPr/>
        </p:nvSpPr>
        <p:spPr>
          <a:xfrm>
            <a:off x="3297643" y="3568495"/>
            <a:ext cx="975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/>
              <a:t>Makedonija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57ACFE-9DF8-42A3-8515-BDDD9BBCF177}"/>
              </a:ext>
            </a:extLst>
          </p:cNvPr>
          <p:cNvSpPr txBox="1"/>
          <p:nvPr/>
        </p:nvSpPr>
        <p:spPr>
          <a:xfrm>
            <a:off x="4809505" y="5650279"/>
            <a:ext cx="2282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/>
              <a:t>Argentina, SAD, EL Salvador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C92A0C-7501-4F9E-BAB3-EC60DA40EE48}"/>
              </a:ext>
            </a:extLst>
          </p:cNvPr>
          <p:cNvSpPr txBox="1"/>
          <p:nvPr/>
        </p:nvSpPr>
        <p:spPr>
          <a:xfrm>
            <a:off x="1376712" y="1331148"/>
            <a:ext cx="31326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1400" b="1" i="1" dirty="0">
                <a:solidFill>
                  <a:srgbClr val="000000"/>
                </a:solidFill>
              </a:rPr>
              <a:t>B</a:t>
            </a:r>
            <a:r>
              <a:rPr lang="hr-HR" sz="1400" b="1" i="1" dirty="0">
                <a:solidFill>
                  <a:srgbClr val="000000"/>
                </a:solidFill>
              </a:rPr>
              <a:t>ac</a:t>
            </a:r>
            <a:r>
              <a:rPr lang="ta-IN" sz="1400" b="1" i="1" dirty="0">
                <a:solidFill>
                  <a:srgbClr val="000000"/>
                </a:solidFill>
              </a:rPr>
              <a:t>k</a:t>
            </a:r>
            <a:r>
              <a:rPr lang="hr-HR" sz="1400" b="1" i="1" dirty="0">
                <a:solidFill>
                  <a:srgbClr val="000000"/>
                </a:solidFill>
              </a:rPr>
              <a:t>log</a:t>
            </a:r>
            <a:r>
              <a:rPr lang="hr-HR" sz="1400" b="1" dirty="0">
                <a:solidFill>
                  <a:srgbClr val="000000"/>
                </a:solidFill>
              </a:rPr>
              <a:t> </a:t>
            </a:r>
            <a:endParaRPr lang="ta-IN" sz="1400" b="1" dirty="0">
              <a:solidFill>
                <a:srgbClr val="000000"/>
              </a:solidFill>
            </a:endParaRPr>
          </a:p>
          <a:p>
            <a:pPr algn="ctr"/>
            <a:endParaRPr lang="ta-IN" sz="1200" dirty="0"/>
          </a:p>
          <a:p>
            <a:pPr algn="ctr"/>
            <a:r>
              <a:rPr lang="hr-HR" sz="1200" dirty="0"/>
              <a:t>4,8 mlrd HRK</a:t>
            </a:r>
          </a:p>
          <a:p>
            <a:pPr algn="ctr"/>
            <a:r>
              <a:rPr lang="hr-HR" sz="1200" dirty="0"/>
              <a:t>Domaće tržište 2,7 </a:t>
            </a:r>
            <a:r>
              <a:rPr lang="hr-HR" sz="1200" dirty="0" err="1"/>
              <a:t>mlrd</a:t>
            </a:r>
            <a:r>
              <a:rPr lang="hr-HR" sz="1200" dirty="0"/>
              <a:t> HRK</a:t>
            </a:r>
          </a:p>
          <a:p>
            <a:pPr algn="ctr"/>
            <a:r>
              <a:rPr lang="hr-HR" sz="1200" dirty="0"/>
              <a:t>Izvoz 2,1 </a:t>
            </a:r>
            <a:r>
              <a:rPr lang="hr-HR" sz="1200" dirty="0" err="1"/>
              <a:t>mlrd</a:t>
            </a:r>
            <a:r>
              <a:rPr lang="hr-HR" sz="1200" dirty="0"/>
              <a:t> HRK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BF152E-577B-F64E-9E9F-F8BE1B08C258}"/>
              </a:ext>
            </a:extLst>
          </p:cNvPr>
          <p:cNvSpPr/>
          <p:nvPr/>
        </p:nvSpPr>
        <p:spPr>
          <a:xfrm>
            <a:off x="6660232" y="1276971"/>
            <a:ext cx="756615" cy="756615"/>
          </a:xfrm>
          <a:prstGeom prst="ellipse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F304C-49DF-43C8-ABED-FFD08938CB04}"/>
              </a:ext>
            </a:extLst>
          </p:cNvPr>
          <p:cNvSpPr txBox="1"/>
          <p:nvPr/>
        </p:nvSpPr>
        <p:spPr>
          <a:xfrm>
            <a:off x="6570488" y="1349971"/>
            <a:ext cx="93610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050" b="1">
                <a:solidFill>
                  <a:schemeClr val="bg1"/>
                </a:solidFill>
              </a:rPr>
              <a:t>DIST</a:t>
            </a:r>
          </a:p>
          <a:p>
            <a:pPr algn="ctr"/>
            <a:r>
              <a:rPr lang="hr-HR" sz="1050" b="1">
                <a:solidFill>
                  <a:schemeClr val="bg1"/>
                </a:solidFill>
              </a:rPr>
              <a:t>GIM</a:t>
            </a:r>
          </a:p>
          <a:p>
            <a:pPr algn="ctr"/>
            <a:r>
              <a:rPr lang="hr-HR" sz="1050" b="1">
                <a:solidFill>
                  <a:schemeClr val="bg1"/>
                </a:solidFill>
              </a:rPr>
              <a:t>KEV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C765253-F93D-4149-B62B-4415EC2F1264}"/>
              </a:ext>
            </a:extLst>
          </p:cNvPr>
          <p:cNvSpPr/>
          <p:nvPr/>
        </p:nvSpPr>
        <p:spPr>
          <a:xfrm>
            <a:off x="7714704" y="3580284"/>
            <a:ext cx="756615" cy="756615"/>
          </a:xfrm>
          <a:prstGeom prst="ellipse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AC4EE2-6D8F-7541-8D36-06A314B324EB}"/>
              </a:ext>
            </a:extLst>
          </p:cNvPr>
          <p:cNvSpPr txBox="1"/>
          <p:nvPr/>
        </p:nvSpPr>
        <p:spPr>
          <a:xfrm>
            <a:off x="7632413" y="3671607"/>
            <a:ext cx="93610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050" b="1" dirty="0">
                <a:solidFill>
                  <a:schemeClr val="bg1"/>
                </a:solidFill>
              </a:rPr>
              <a:t>DIST</a:t>
            </a:r>
          </a:p>
          <a:p>
            <a:pPr algn="ctr"/>
            <a:r>
              <a:rPr lang="hr-HR" sz="1050" b="1" dirty="0">
                <a:solidFill>
                  <a:schemeClr val="bg1"/>
                </a:solidFill>
              </a:rPr>
              <a:t>GIM</a:t>
            </a:r>
          </a:p>
          <a:p>
            <a:pPr algn="ctr"/>
            <a:r>
              <a:rPr lang="hr-HR" sz="1050" b="1" dirty="0">
                <a:solidFill>
                  <a:schemeClr val="bg1"/>
                </a:solidFill>
              </a:rPr>
              <a:t>KET</a:t>
            </a:r>
          </a:p>
        </p:txBody>
      </p:sp>
      <p:sp>
        <p:nvSpPr>
          <p:cNvPr id="35" name="Arrow: Right 4">
            <a:extLst>
              <a:ext uri="{FF2B5EF4-FFF2-40B4-BE49-F238E27FC236}">
                <a16:creationId xmlns:a16="http://schemas.microsoft.com/office/drawing/2014/main" id="{5E156623-377B-0B49-82ED-38F69905AAA8}"/>
              </a:ext>
            </a:extLst>
          </p:cNvPr>
          <p:cNvSpPr/>
          <p:nvPr/>
        </p:nvSpPr>
        <p:spPr>
          <a:xfrm>
            <a:off x="7506592" y="3181751"/>
            <a:ext cx="400109" cy="436762"/>
          </a:xfrm>
          <a:prstGeom prst="rightArrow">
            <a:avLst>
              <a:gd name="adj1" fmla="val 41790"/>
              <a:gd name="adj2" fmla="val 50000"/>
            </a:avLst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6" name="Arrow: Right 4">
            <a:extLst>
              <a:ext uri="{FF2B5EF4-FFF2-40B4-BE49-F238E27FC236}">
                <a16:creationId xmlns:a16="http://schemas.microsoft.com/office/drawing/2014/main" id="{B1F036D7-B057-AF49-AE13-050B1867E1D2}"/>
              </a:ext>
            </a:extLst>
          </p:cNvPr>
          <p:cNvSpPr/>
          <p:nvPr/>
        </p:nvSpPr>
        <p:spPr>
          <a:xfrm rot="5400000">
            <a:off x="5772466" y="5264555"/>
            <a:ext cx="400109" cy="436762"/>
          </a:xfrm>
          <a:prstGeom prst="rightArrow">
            <a:avLst>
              <a:gd name="adj1" fmla="val 41790"/>
              <a:gd name="adj2" fmla="val 50000"/>
            </a:avLst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EED8A6-C53D-9F45-AB73-98F5AA25E798}"/>
              </a:ext>
            </a:extLst>
          </p:cNvPr>
          <p:cNvSpPr/>
          <p:nvPr/>
        </p:nvSpPr>
        <p:spPr>
          <a:xfrm>
            <a:off x="6885486" y="4988507"/>
            <a:ext cx="756615" cy="756615"/>
          </a:xfrm>
          <a:prstGeom prst="ellipse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286C56-C866-495C-877F-C6E446272E34}"/>
              </a:ext>
            </a:extLst>
          </p:cNvPr>
          <p:cNvSpPr txBox="1"/>
          <p:nvPr/>
        </p:nvSpPr>
        <p:spPr>
          <a:xfrm>
            <a:off x="6795741" y="5112943"/>
            <a:ext cx="93610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050" b="1" dirty="0">
                <a:solidFill>
                  <a:schemeClr val="bg1"/>
                </a:solidFill>
              </a:rPr>
              <a:t>GIM</a:t>
            </a:r>
          </a:p>
          <a:p>
            <a:pPr algn="ctr"/>
            <a:r>
              <a:rPr lang="hr-HR" sz="1050" b="1" dirty="0">
                <a:solidFill>
                  <a:schemeClr val="bg1"/>
                </a:solidFill>
              </a:rPr>
              <a:t>KET</a:t>
            </a:r>
          </a:p>
          <a:p>
            <a:pPr algn="ctr"/>
            <a:r>
              <a:rPr lang="hr-HR" sz="1050" b="1" dirty="0">
                <a:solidFill>
                  <a:schemeClr val="bg1"/>
                </a:solidFill>
              </a:rPr>
              <a:t>MJT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E23983C-65FE-864B-B886-F89D310AF975}"/>
              </a:ext>
            </a:extLst>
          </p:cNvPr>
          <p:cNvSpPr/>
          <p:nvPr/>
        </p:nvSpPr>
        <p:spPr>
          <a:xfrm>
            <a:off x="3799267" y="3948174"/>
            <a:ext cx="756615" cy="756615"/>
          </a:xfrm>
          <a:prstGeom prst="ellipse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Arrow: Right 4">
            <a:extLst>
              <a:ext uri="{FF2B5EF4-FFF2-40B4-BE49-F238E27FC236}">
                <a16:creationId xmlns:a16="http://schemas.microsoft.com/office/drawing/2014/main" id="{26CCD66E-4165-B54F-8A17-2E4EFFE9D788}"/>
              </a:ext>
            </a:extLst>
          </p:cNvPr>
          <p:cNvSpPr/>
          <p:nvPr/>
        </p:nvSpPr>
        <p:spPr>
          <a:xfrm rot="10800000">
            <a:off x="4285894" y="3501008"/>
            <a:ext cx="400109" cy="436762"/>
          </a:xfrm>
          <a:prstGeom prst="rightArrow">
            <a:avLst>
              <a:gd name="adj1" fmla="val 41790"/>
              <a:gd name="adj2" fmla="val 50000"/>
            </a:avLst>
          </a:prstGeom>
          <a:solidFill>
            <a:schemeClr val="bg1">
              <a:lumMod val="6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4B72E8-8849-450D-B78F-F4F329B21B64}"/>
              </a:ext>
            </a:extLst>
          </p:cNvPr>
          <p:cNvSpPr txBox="1"/>
          <p:nvPr/>
        </p:nvSpPr>
        <p:spPr>
          <a:xfrm>
            <a:off x="3846287" y="4199523"/>
            <a:ext cx="62211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050" b="1">
                <a:solidFill>
                  <a:schemeClr val="bg1"/>
                </a:solidFill>
              </a:rPr>
              <a:t>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835FA8-56E3-47F3-9C56-A930BB071B94}"/>
              </a:ext>
            </a:extLst>
          </p:cNvPr>
          <p:cNvSpPr txBox="1"/>
          <p:nvPr/>
        </p:nvSpPr>
        <p:spPr>
          <a:xfrm>
            <a:off x="7440231" y="1306692"/>
            <a:ext cx="1466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>
                <a:solidFill>
                  <a:srgbClr val="000000"/>
                </a:solidFill>
              </a:rPr>
              <a:t>Nove </a:t>
            </a:r>
            <a:endParaRPr lang="ta-IN" sz="1400" b="1" dirty="0">
              <a:solidFill>
                <a:srgbClr val="000000"/>
              </a:solidFill>
            </a:endParaRPr>
          </a:p>
          <a:p>
            <a:pPr algn="ctr"/>
            <a:r>
              <a:rPr lang="hr-HR" sz="1400" b="1" dirty="0">
                <a:solidFill>
                  <a:srgbClr val="000000"/>
                </a:solidFill>
              </a:rPr>
              <a:t>narudžbe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82073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r>
              <a:rPr lang="hr-HR" sz="2800" b="0" dirty="0">
                <a:latin typeface="Arial"/>
                <a:cs typeface="Arial"/>
              </a:rPr>
              <a:t>Tržišta – </a:t>
            </a:r>
            <a:r>
              <a:rPr lang="hr-HR" sz="2800" b="0" i="1" dirty="0">
                <a:latin typeface="Arial"/>
                <a:cs typeface="Arial"/>
              </a:rPr>
              <a:t>Backlog</a:t>
            </a:r>
            <a:r>
              <a:rPr lang="hr-HR" sz="2800" b="0" dirty="0">
                <a:latin typeface="Arial"/>
                <a:cs typeface="Arial"/>
              </a:rPr>
              <a:t> </a:t>
            </a:r>
            <a:r>
              <a:rPr lang="ta-IN" sz="2800" b="0" dirty="0">
                <a:latin typeface="Arial"/>
                <a:cs typeface="Arial"/>
              </a:rPr>
              <a:t>i nove narudžbe</a:t>
            </a:r>
            <a:endParaRPr lang="hr-HR" sz="2800" b="0" kern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047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8496174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r>
              <a:rPr lang="hr-HR" sz="2800" b="0" dirty="0"/>
              <a:t>Ugovoreni poslovi u izvozu</a:t>
            </a:r>
            <a:endParaRPr lang="hr-HR" sz="2800" b="0" kern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9F4D54-A3A8-4FD9-B405-79F81C7F0839}"/>
              </a:ext>
            </a:extLst>
          </p:cNvPr>
          <p:cNvSpPr txBox="1"/>
          <p:nvPr/>
        </p:nvSpPr>
        <p:spPr>
          <a:xfrm>
            <a:off x="4661142" y="1789584"/>
            <a:ext cx="436337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EU			+ 130</a:t>
            </a:r>
          </a:p>
          <a:p>
            <a:endParaRPr lang="hr-HR" sz="1400" dirty="0"/>
          </a:p>
          <a:p>
            <a:endParaRPr lang="hr-HR" sz="1400" dirty="0"/>
          </a:p>
          <a:p>
            <a:r>
              <a:rPr lang="hr-HR" sz="1400" dirty="0"/>
              <a:t>Azija i Afrika 		- 25</a:t>
            </a:r>
          </a:p>
          <a:p>
            <a:endParaRPr lang="hr-HR" sz="1400" dirty="0"/>
          </a:p>
          <a:p>
            <a:endParaRPr lang="hr-HR" sz="1400" dirty="0"/>
          </a:p>
          <a:p>
            <a:r>
              <a:rPr lang="hr-HR" sz="1400" dirty="0"/>
              <a:t>Amerika i Australija		+  9</a:t>
            </a:r>
          </a:p>
          <a:p>
            <a:endParaRPr lang="hr-HR" sz="1400" dirty="0"/>
          </a:p>
          <a:p>
            <a:endParaRPr lang="hr-HR" sz="1400" dirty="0"/>
          </a:p>
          <a:p>
            <a:r>
              <a:rPr lang="hr-HR" sz="1400" dirty="0"/>
              <a:t>Zemlje okruženja		+ 13</a:t>
            </a:r>
          </a:p>
          <a:p>
            <a:endParaRPr lang="hr-HR" sz="1400" dirty="0"/>
          </a:p>
          <a:p>
            <a:endParaRPr lang="hr-HR" sz="1400" dirty="0"/>
          </a:p>
          <a:p>
            <a:r>
              <a:rPr lang="hr-HR" sz="1400" dirty="0"/>
              <a:t>Zemlje izvan EU	   	+ 30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1016F26-6687-48CA-A97A-982189538DA3}"/>
              </a:ext>
            </a:extLst>
          </p:cNvPr>
          <p:cNvSpPr/>
          <p:nvPr/>
        </p:nvSpPr>
        <p:spPr>
          <a:xfrm rot="10800000">
            <a:off x="6554795" y="1682269"/>
            <a:ext cx="576064" cy="480354"/>
          </a:xfrm>
          <a:prstGeom prst="downArrow">
            <a:avLst>
              <a:gd name="adj1" fmla="val 50000"/>
              <a:gd name="adj2" fmla="val 52188"/>
            </a:avLst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Arrow: Down 9">
            <a:extLst>
              <a:ext uri="{FF2B5EF4-FFF2-40B4-BE49-F238E27FC236}">
                <a16:creationId xmlns:a16="http://schemas.microsoft.com/office/drawing/2014/main" id="{CB72FDED-2251-4B1D-A393-0DE942EFDB22}"/>
              </a:ext>
            </a:extLst>
          </p:cNvPr>
          <p:cNvSpPr/>
          <p:nvPr/>
        </p:nvSpPr>
        <p:spPr>
          <a:xfrm>
            <a:off x="6557792" y="2423687"/>
            <a:ext cx="576064" cy="480354"/>
          </a:xfrm>
          <a:prstGeom prst="downArrow">
            <a:avLst>
              <a:gd name="adj1" fmla="val 46857"/>
              <a:gd name="adj2" fmla="val 5218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Arrow: Down 9">
            <a:extLst>
              <a:ext uri="{FF2B5EF4-FFF2-40B4-BE49-F238E27FC236}">
                <a16:creationId xmlns:a16="http://schemas.microsoft.com/office/drawing/2014/main" id="{C4CAE4F5-128F-4C1C-B6C4-89B3A227B8F1}"/>
              </a:ext>
            </a:extLst>
          </p:cNvPr>
          <p:cNvSpPr/>
          <p:nvPr/>
        </p:nvSpPr>
        <p:spPr>
          <a:xfrm rot="10800000">
            <a:off x="6619025" y="3721976"/>
            <a:ext cx="576064" cy="480354"/>
          </a:xfrm>
          <a:prstGeom prst="downArrow">
            <a:avLst>
              <a:gd name="adj1" fmla="val 50000"/>
              <a:gd name="adj2" fmla="val 52188"/>
            </a:avLst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0" name="Arrow: Down 9">
            <a:extLst>
              <a:ext uri="{FF2B5EF4-FFF2-40B4-BE49-F238E27FC236}">
                <a16:creationId xmlns:a16="http://schemas.microsoft.com/office/drawing/2014/main" id="{F5AE7CD5-6B43-48CF-8C74-267F4F05CF28}"/>
              </a:ext>
            </a:extLst>
          </p:cNvPr>
          <p:cNvSpPr/>
          <p:nvPr/>
        </p:nvSpPr>
        <p:spPr>
          <a:xfrm rot="10800000">
            <a:off x="6619026" y="4334168"/>
            <a:ext cx="576064" cy="480354"/>
          </a:xfrm>
          <a:prstGeom prst="downArrow">
            <a:avLst>
              <a:gd name="adj1" fmla="val 50000"/>
              <a:gd name="adj2" fmla="val 52188"/>
            </a:avLst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Arrow: Down 9">
            <a:extLst>
              <a:ext uri="{FF2B5EF4-FFF2-40B4-BE49-F238E27FC236}">
                <a16:creationId xmlns:a16="http://schemas.microsoft.com/office/drawing/2014/main" id="{0DDC1B04-F61E-45F7-A5ED-6F3908F9513C}"/>
              </a:ext>
            </a:extLst>
          </p:cNvPr>
          <p:cNvSpPr/>
          <p:nvPr/>
        </p:nvSpPr>
        <p:spPr>
          <a:xfrm rot="10800000">
            <a:off x="6554795" y="3057790"/>
            <a:ext cx="576064" cy="480354"/>
          </a:xfrm>
          <a:prstGeom prst="downArrow">
            <a:avLst>
              <a:gd name="adj1" fmla="val 50000"/>
              <a:gd name="adj2" fmla="val 52188"/>
            </a:avLst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A40F9-486B-4944-8021-7BDE724E6200}"/>
              </a:ext>
            </a:extLst>
          </p:cNvPr>
          <p:cNvSpPr txBox="1"/>
          <p:nvPr/>
        </p:nvSpPr>
        <p:spPr>
          <a:xfrm>
            <a:off x="7321628" y="1433053"/>
            <a:ext cx="727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i="1" dirty="0" err="1"/>
              <a:t>mln</a:t>
            </a:r>
            <a:r>
              <a:rPr lang="hr-HR" sz="1000" i="1" dirty="0"/>
              <a:t> HRK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C73EF4A-B72D-4A33-9C59-911BC16D3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298827"/>
              </p:ext>
            </p:extLst>
          </p:nvPr>
        </p:nvGraphicFramePr>
        <p:xfrm>
          <a:off x="0" y="2128837"/>
          <a:ext cx="4572000" cy="260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3063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915743A-49B1-4F0D-8CAA-02D193F72E30}"/>
              </a:ext>
            </a:extLst>
          </p:cNvPr>
          <p:cNvSpPr txBox="1"/>
          <p:nvPr/>
        </p:nvSpPr>
        <p:spPr>
          <a:xfrm>
            <a:off x="539552" y="1722431"/>
            <a:ext cx="5616624" cy="322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AutoNum type="arabicPlain"/>
            </a:pPr>
            <a:r>
              <a:rPr lang="hr-HR" sz="2000" dirty="0"/>
              <a:t>Ključni pokazatelji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AutoNum type="arabicPlain"/>
            </a:pPr>
            <a:r>
              <a:rPr lang="hr-HR" sz="2000" dirty="0"/>
              <a:t>Poslovanje Q I-II 2020/2021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AutoNum type="arabicPlain"/>
            </a:pPr>
            <a:r>
              <a:rPr lang="hr-HR" sz="2000" dirty="0"/>
              <a:t>Tržišta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AutoNum type="arabicPlain"/>
            </a:pPr>
            <a:r>
              <a:rPr lang="hr-HR" sz="2000" dirty="0"/>
              <a:t>Pogled unaprijed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hr-HR" sz="20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hr-HR" sz="2000" dirty="0"/>
          </a:p>
        </p:txBody>
      </p:sp>
      <p:pic>
        <p:nvPicPr>
          <p:cNvPr id="21" name="Picture 1" descr="koncar04_igk_210115.jpg">
            <a:extLst>
              <a:ext uri="{FF2B5EF4-FFF2-40B4-BE49-F238E27FC236}">
                <a16:creationId xmlns:a16="http://schemas.microsoft.com/office/drawing/2014/main" id="{95DF919C-1A84-46E6-81E6-6357724516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35"/>
          <a:stretch/>
        </p:blipFill>
        <p:spPr bwMode="auto">
          <a:xfrm>
            <a:off x="5423679" y="1460769"/>
            <a:ext cx="3252009" cy="365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80851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r>
              <a:rPr lang="hr-HR" sz="2800" b="0" dirty="0"/>
              <a:t>Sadržaj</a:t>
            </a:r>
            <a:endParaRPr lang="hr-HR" sz="3200" b="0" kern="0" dirty="0"/>
          </a:p>
        </p:txBody>
      </p:sp>
    </p:spTree>
    <p:extLst>
      <p:ext uri="{BB962C8B-B14F-4D97-AF65-F5344CB8AC3E}">
        <p14:creationId xmlns:p14="http://schemas.microsoft.com/office/powerpoint/2010/main" val="2500352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D38A978-7FB7-FE41-AA58-CACCB09D8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8" b="18662"/>
          <a:stretch/>
        </p:blipFill>
        <p:spPr>
          <a:xfrm>
            <a:off x="-29508" y="0"/>
            <a:ext cx="917350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722EED-2D47-CA4F-BBC9-C20A0660B9D5}"/>
              </a:ext>
            </a:extLst>
          </p:cNvPr>
          <p:cNvSpPr/>
          <p:nvPr/>
        </p:nvSpPr>
        <p:spPr>
          <a:xfrm>
            <a:off x="3419872" y="981075"/>
            <a:ext cx="5832648" cy="936104"/>
          </a:xfrm>
          <a:prstGeom prst="rect">
            <a:avLst/>
          </a:prstGeom>
          <a:solidFill>
            <a:srgbClr val="1E2864">
              <a:alpha val="90000"/>
            </a:srgbClr>
          </a:solidFill>
          <a:ln w="6350">
            <a:solidFill>
              <a:srgbClr val="AAAAAA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b="1" dirty="0">
                <a:solidFill>
                  <a:schemeClr val="bg1"/>
                </a:solidFill>
              </a:rPr>
              <a:t>4 </a:t>
            </a:r>
            <a:r>
              <a:rPr lang="ta-IN" sz="2400" b="1">
                <a:solidFill>
                  <a:schemeClr val="bg1"/>
                </a:solidFill>
              </a:rPr>
              <a:t> </a:t>
            </a:r>
            <a:r>
              <a:rPr lang="hr-HR" sz="2400" b="1">
                <a:solidFill>
                  <a:schemeClr val="bg1"/>
                </a:solidFill>
              </a:rPr>
              <a:t>Pogled u naprijed</a:t>
            </a:r>
          </a:p>
        </p:txBody>
      </p:sp>
    </p:spTree>
    <p:extLst>
      <p:ext uri="{BB962C8B-B14F-4D97-AF65-F5344CB8AC3E}">
        <p14:creationId xmlns:p14="http://schemas.microsoft.com/office/powerpoint/2010/main" val="2965644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ABB1-E5E8-4AE2-9C54-59275ACA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04813"/>
            <a:ext cx="8064127" cy="576262"/>
          </a:xfrm>
        </p:spPr>
        <p:txBody>
          <a:bodyPr/>
          <a:lstStyle/>
          <a:p>
            <a:r>
              <a:rPr lang="hr-HR" sz="2800" b="0" kern="1200" dirty="0"/>
              <a:t>Pogled u naprijed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4D272F-8601-452B-8C8A-CC40356FE5AA}"/>
              </a:ext>
            </a:extLst>
          </p:cNvPr>
          <p:cNvSpPr txBox="1"/>
          <p:nvPr/>
        </p:nvSpPr>
        <p:spPr>
          <a:xfrm>
            <a:off x="4790210" y="1479579"/>
            <a:ext cx="3381744" cy="369332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chemeClr val="bg1"/>
                </a:solidFill>
              </a:rPr>
              <a:t>Dugoročno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2E7CD0-1A8E-4E1B-9B9E-FBEDD166DFB8}"/>
              </a:ext>
            </a:extLst>
          </p:cNvPr>
          <p:cNvSpPr txBox="1"/>
          <p:nvPr/>
        </p:nvSpPr>
        <p:spPr>
          <a:xfrm>
            <a:off x="4716016" y="1951596"/>
            <a:ext cx="3600000" cy="507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14605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/>
              <a:t>Uprava Društva  koja je u novom sastavu započela s  radom početkom 2020. godine, izradila je </a:t>
            </a:r>
            <a:r>
              <a:rPr lang="hr-HR" sz="1200" b="1" dirty="0"/>
              <a:t>Integralnu strategiju Grupe </a:t>
            </a:r>
            <a:r>
              <a:rPr lang="hr-HR" sz="1200" dirty="0"/>
              <a:t>i </a:t>
            </a:r>
            <a:r>
              <a:rPr lang="hr-HR" sz="1200" b="1" dirty="0"/>
              <a:t>utvrdila strateške prioritete </a:t>
            </a:r>
            <a:r>
              <a:rPr lang="hr-HR" sz="1200" dirty="0"/>
              <a:t>za slijedeće razdoblje</a:t>
            </a:r>
          </a:p>
          <a:p>
            <a:pPr marR="14605" lvl="0" algn="just">
              <a:spcBef>
                <a:spcPts val="0"/>
              </a:spcBef>
              <a:spcAft>
                <a:spcPts val="0"/>
              </a:spcAft>
            </a:pPr>
            <a:endParaRPr lang="hr-HR" sz="1200" dirty="0"/>
          </a:p>
          <a:p>
            <a:pPr marL="171450" marR="14605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/>
              <a:t>Strateški prioriteti fokusirani su na </a:t>
            </a:r>
            <a:r>
              <a:rPr lang="hr-HR" sz="1200" b="1" dirty="0"/>
              <a:t>razvojno-inovacijski potencijal </a:t>
            </a:r>
            <a:r>
              <a:rPr lang="hr-HR" sz="1200" dirty="0"/>
              <a:t>Grupe,  </a:t>
            </a:r>
            <a:r>
              <a:rPr lang="hr-HR" sz="1200" b="1" dirty="0"/>
              <a:t>ključne proizvodne kapacitete, njihovu modernizaciju </a:t>
            </a:r>
            <a:r>
              <a:rPr lang="hr-HR" sz="1200" dirty="0"/>
              <a:t>te daljnje </a:t>
            </a:r>
            <a:r>
              <a:rPr lang="hr-HR" sz="1200" b="1" dirty="0"/>
              <a:t>jačanje sinergije </a:t>
            </a:r>
            <a:r>
              <a:rPr lang="hr-HR" sz="1200" dirty="0"/>
              <a:t>cijele Grupe</a:t>
            </a:r>
            <a:endParaRPr lang="hr-HR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marR="14605" lvl="0" indent="-1714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sz="1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71450" marR="14605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 slijedećem razdoblju Grupa KONČAR veliki potencijal vidi u </a:t>
            </a:r>
            <a:r>
              <a:rPr lang="hr-HR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obnovljivim izvorima energije </a:t>
            </a:r>
            <a:r>
              <a:rPr lang="hr-HR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 dodatnom smanjenju štetnog utjecaja na okoliš, ali i </a:t>
            </a:r>
            <a:r>
              <a:rPr lang="hr-HR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iskoraku u digitalizaciji postojećih proizvoda i usluga te proizvodnih kapaciteta</a:t>
            </a:r>
            <a:r>
              <a:rPr lang="hr-HR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hr-HR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4605" indent="-609600">
              <a:lnSpc>
                <a:spcPct val="115000"/>
              </a:lnSpc>
              <a:spcBef>
                <a:spcPts val="11400"/>
              </a:spcBef>
              <a:spcAft>
                <a:spcPts val="3600"/>
              </a:spcAft>
            </a:pPr>
            <a:r>
              <a:rPr lang="hr-HR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hr-HR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5F006-6CBE-4EB4-8E5F-BDEC228CE220}"/>
              </a:ext>
            </a:extLst>
          </p:cNvPr>
          <p:cNvSpPr txBox="1"/>
          <p:nvPr/>
        </p:nvSpPr>
        <p:spPr>
          <a:xfrm>
            <a:off x="974435" y="1479579"/>
            <a:ext cx="3397821" cy="369332"/>
          </a:xfrm>
          <a:prstGeom prst="rect">
            <a:avLst/>
          </a:prstGeom>
          <a:solidFill>
            <a:srgbClr val="1E286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>
                <a:solidFill>
                  <a:schemeClr val="bg1"/>
                </a:solidFill>
              </a:rPr>
              <a:t>Kratkoročno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DC23B-D8BE-42FA-9F04-9525586348EC}"/>
              </a:ext>
            </a:extLst>
          </p:cNvPr>
          <p:cNvSpPr txBox="1"/>
          <p:nvPr/>
        </p:nvSpPr>
        <p:spPr>
          <a:xfrm>
            <a:off x="827984" y="1951596"/>
            <a:ext cx="3600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/>
              <a:t>Očekuju se </a:t>
            </a:r>
            <a:r>
              <a:rPr lang="hr-HR" sz="1200" b="1" dirty="0"/>
              <a:t>prihodi  u skladu s planiranima </a:t>
            </a:r>
            <a:r>
              <a:rPr lang="hr-HR" sz="1200" dirty="0"/>
              <a:t>te </a:t>
            </a:r>
            <a:r>
              <a:rPr lang="hr-HR" sz="1200" b="1" dirty="0"/>
              <a:t>daljnje pojačano ugovaranje novih poslova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r-H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/>
              <a:t>Fokus na </a:t>
            </a:r>
            <a:r>
              <a:rPr lang="hr-HR" sz="1200" b="1" dirty="0"/>
              <a:t>ugovaranje </a:t>
            </a:r>
            <a:r>
              <a:rPr lang="hr-HR" sz="1200" dirty="0"/>
              <a:t>i širenje na </a:t>
            </a:r>
            <a:r>
              <a:rPr lang="hr-HR" sz="1200" b="1" dirty="0"/>
              <a:t>nova tržišta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r-HR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/>
              <a:t>Daljnja </a:t>
            </a:r>
            <a:r>
              <a:rPr lang="hr-HR" sz="1200" b="1" dirty="0"/>
              <a:t>optimizacija poslovanja </a:t>
            </a:r>
            <a:r>
              <a:rPr lang="hr-HR" sz="1200" dirty="0"/>
              <a:t>kroz </a:t>
            </a:r>
            <a:r>
              <a:rPr lang="hr-HR" sz="1200" b="1" dirty="0"/>
              <a:t>kontrolu troškova </a:t>
            </a:r>
            <a:r>
              <a:rPr lang="hr-HR" sz="1200" dirty="0"/>
              <a:t>i</a:t>
            </a:r>
            <a:r>
              <a:rPr lang="hr-HR" sz="1200" b="1" dirty="0"/>
              <a:t> promjenu operativnog modela </a:t>
            </a:r>
            <a:r>
              <a:rPr lang="hr-HR" sz="1200" dirty="0"/>
              <a:t>Grupe Končar</a:t>
            </a:r>
          </a:p>
          <a:p>
            <a:endParaRPr lang="hr-H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b="1" dirty="0">
                <a:latin typeface="+mn-lt"/>
              </a:rPr>
              <a:t>M&amp;A odjel </a:t>
            </a:r>
            <a:r>
              <a:rPr lang="hr-HR" sz="1200" dirty="0">
                <a:latin typeface="+mn-lt"/>
              </a:rPr>
              <a:t>– identifikacija ciljanih i potencijalnih tvrtki, pristup novim tehnologijama, resursima i talentima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r-HR" sz="12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b="1" dirty="0">
                <a:latin typeface="+mn-lt"/>
              </a:rPr>
              <a:t>Odnosi s investitorima </a:t>
            </a:r>
            <a:r>
              <a:rPr lang="hr-HR" sz="1200" dirty="0">
                <a:latin typeface="+mn-lt"/>
              </a:rPr>
              <a:t>– k</a:t>
            </a:r>
            <a:r>
              <a:rPr lang="hr-HR" sz="1200" b="0" i="0" dirty="0">
                <a:effectLst/>
                <a:latin typeface="+mn-lt"/>
              </a:rPr>
              <a:t>ontinuirano predstavljanje kompanije investitorima, osiguravanje pravovremenih i točnih financijskih i nefinancijskih informacija</a:t>
            </a:r>
            <a:endParaRPr lang="hr-HR" sz="1200" dirty="0">
              <a:latin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7EF5328-0212-4B6F-8758-3057473A2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4476"/>
            <a:ext cx="65" cy="12824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x-non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889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SG | Tendercapital">
            <a:extLst>
              <a:ext uri="{FF2B5EF4-FFF2-40B4-BE49-F238E27FC236}">
                <a16:creationId xmlns:a16="http://schemas.microsoft.com/office/drawing/2014/main" id="{05C3D5C3-EADC-4DBF-BA75-F8C25D075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53" y="4216454"/>
            <a:ext cx="2648221" cy="165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1C9C94-7C4E-47E6-94E1-CB928EEA2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04813"/>
            <a:ext cx="8085138" cy="576262"/>
          </a:xfrm>
        </p:spPr>
        <p:txBody>
          <a:bodyPr/>
          <a:lstStyle/>
          <a:p>
            <a:r>
              <a:rPr lang="hr-HR" sz="2800" b="0" kern="1200" dirty="0"/>
              <a:t>Strategija održivog razvoja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1EFCD-0AF7-4DBA-8B1F-89E3BEA26955}"/>
              </a:ext>
            </a:extLst>
          </p:cNvPr>
          <p:cNvSpPr txBox="1"/>
          <p:nvPr/>
        </p:nvSpPr>
        <p:spPr>
          <a:xfrm>
            <a:off x="468312" y="1212366"/>
            <a:ext cx="8207376" cy="3108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KONČAR - Elektroindustrija d.d. i sva društva Grupe KONČAR nastoje </a:t>
            </a:r>
            <a:r>
              <a:rPr lang="hr-H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</a:t>
            </a:r>
            <a:r>
              <a:rPr lang="hr-HR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 svom poslovanju voditi </a:t>
            </a:r>
            <a:r>
              <a:rPr lang="hr-HR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strategijom održivosti</a:t>
            </a:r>
          </a:p>
          <a:p>
            <a:pPr fontAlgn="base"/>
            <a:endParaRPr lang="hr-HR" sz="1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r-HR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Prelazak na čisto kružno gospodarstvo </a:t>
            </a:r>
            <a:r>
              <a:rPr lang="hr-H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 aktivno sudjelovanje u zaustavljanju klimatskih promjena </a:t>
            </a:r>
            <a:r>
              <a:rPr lang="hr-HR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neizostavni su dio vizije i strategije KONČARA </a:t>
            </a:r>
            <a:r>
              <a:rPr lang="hr-H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kao društveno odgovorne kompanije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r-HR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Preobražaj poslovanja po načelima kružnog gospodarstva </a:t>
            </a:r>
            <a:r>
              <a:rPr lang="hr-H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 provođenje politike održive potrošnje i proizvodnje. Smanjenje potrošnje prirodnih dobara, smanjenje nastanka opasnih i toksičnih tvari, smanjenje emisije štetnih tvari  u zrak, vodu i tlo te smanjenje ili sprječavanje nastajanje otpada na mjestu nastanka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hr-H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Sva društva </a:t>
            </a:r>
            <a:r>
              <a:rPr lang="hr-H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Grupe prate tržišne trendove razvijaju </a:t>
            </a:r>
            <a:r>
              <a:rPr lang="hr-HR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proizvode veće učinkovitosti i ekološkog dizajna </a:t>
            </a:r>
            <a:r>
              <a:rPr lang="hr-H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(tračnička vozila, transformatorski program, sklopni blokovi iz kojih se izbacuje staklenički plin i uvodi suhi zrak …..)</a:t>
            </a:r>
            <a:endParaRPr lang="hr-H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63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4450-9DC6-40DF-B50B-7372D31E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04813"/>
            <a:ext cx="8085138" cy="576262"/>
          </a:xfrm>
        </p:spPr>
        <p:txBody>
          <a:bodyPr/>
          <a:lstStyle/>
          <a:p>
            <a:r>
              <a:rPr lang="hr-HR" sz="2800" b="0" kern="1200" dirty="0"/>
              <a:t>Dokapitalizacija Dalekovoda d.d.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A75F8-004A-4B86-A691-A33659B0AAC4}"/>
              </a:ext>
            </a:extLst>
          </p:cNvPr>
          <p:cNvSpPr txBox="1"/>
          <p:nvPr/>
        </p:nvSpPr>
        <p:spPr>
          <a:xfrm>
            <a:off x="468313" y="1208901"/>
            <a:ext cx="820737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0" i="0" dirty="0">
                <a:solidFill>
                  <a:srgbClr val="202020"/>
                </a:solidFill>
                <a:effectLst/>
                <a:latin typeface="+mn-lt"/>
              </a:rPr>
              <a:t>Zajednička uvjetovana ponuda društava Construction Line i KONČAR –</a:t>
            </a:r>
            <a:r>
              <a:rPr lang="ta-IN" sz="1600" b="0" i="0" dirty="0">
                <a:solidFill>
                  <a:srgbClr val="202020"/>
                </a:solidFill>
                <a:effectLst/>
                <a:latin typeface="+mn-lt"/>
              </a:rPr>
              <a:t> </a:t>
            </a:r>
            <a:r>
              <a:rPr lang="hr-HR" sz="1600" b="0" i="0" dirty="0">
                <a:solidFill>
                  <a:srgbClr val="202020"/>
                </a:solidFill>
                <a:effectLst/>
                <a:latin typeface="+mn-lt"/>
              </a:rPr>
              <a:t>Elektroindustrije, iskazan je interes u financijskom restrukturiranju društva, kroz ulaganje u temeljni</a:t>
            </a:r>
            <a:r>
              <a:rPr lang="ta-IN" sz="1600" b="0" i="0" dirty="0">
                <a:solidFill>
                  <a:srgbClr val="202020"/>
                </a:solidFill>
                <a:effectLst/>
                <a:latin typeface="+mn-lt"/>
              </a:rPr>
              <a:t> </a:t>
            </a:r>
            <a:r>
              <a:rPr lang="hr-HR" sz="1600" b="0" i="0" dirty="0">
                <a:solidFill>
                  <a:srgbClr val="202020"/>
                </a:solidFill>
                <a:effectLst/>
                <a:latin typeface="+mn-lt"/>
              </a:rPr>
              <a:t>kapital društva</a:t>
            </a:r>
          </a:p>
          <a:p>
            <a:endParaRPr lang="hr-HR" sz="1600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hr-HR" sz="1600" dirty="0">
                <a:solidFill>
                  <a:srgbClr val="202020"/>
                </a:solidFill>
                <a:latin typeface="+mn-lt"/>
              </a:rPr>
              <a:t>Nastavno na Javni poziv ulagateljima na upis novih dionica u drugom krugu, društvo Napredna energetska rješenje d.o.o. predalo je Upisnicu za upis 31.000.000 novih redovnih dionica, što odgovara iznosu dokapitalizacije d 310.000,000,00 HRK</a:t>
            </a:r>
            <a:r>
              <a:rPr lang="ta-IN" sz="1600" dirty="0">
                <a:solidFill>
                  <a:srgbClr val="202020"/>
                </a:solidFill>
                <a:latin typeface="+mn-lt"/>
              </a:rPr>
              <a:t> </a:t>
            </a:r>
            <a:r>
              <a:rPr lang="hr-HR" sz="1600" dirty="0">
                <a:solidFill>
                  <a:srgbClr val="202020"/>
                </a:solidFill>
                <a:latin typeface="+mn-lt"/>
              </a:rPr>
              <a:t>uplatom u novcu</a:t>
            </a:r>
          </a:p>
          <a:p>
            <a:endParaRPr lang="hr-HR" sz="16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Osnivači društva Napredna energetska rješenja d.o.o. iz Zagreba su:</a:t>
            </a:r>
          </a:p>
          <a:p>
            <a:r>
              <a:rPr lang="hr-HR" sz="16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  Construction Line Limited i KONČAR – Ulaganja d.o.o. </a:t>
            </a:r>
          </a:p>
          <a:p>
            <a:endParaRPr lang="hr-HR" sz="1600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Društvo KONČAR – Ulaganja d.o.o. je u stopostotnom vlasništvu KONČAR – Elektroindustrije d.d.</a:t>
            </a:r>
            <a:r>
              <a:rPr lang="hr-HR" sz="16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+mn-lt"/>
                <a:cs typeface="Arial" panose="020B0604020202020204" pitchFamily="34" charset="0"/>
              </a:rPr>
              <a:t>Agencija za zaštitu tržišnog natjecanja treba dati ocjenu da je koncentracija poduzetnika dopuštena</a:t>
            </a:r>
          </a:p>
        </p:txBody>
      </p:sp>
    </p:spTree>
    <p:extLst>
      <p:ext uri="{BB962C8B-B14F-4D97-AF65-F5344CB8AC3E}">
        <p14:creationId xmlns:p14="http://schemas.microsoft.com/office/powerpoint/2010/main" val="958229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87A94D38-A28F-084E-AE6E-FCD02ACB3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EA38DC-4690-405E-A511-F26A4BBAA1DB}"/>
              </a:ext>
            </a:extLst>
          </p:cNvPr>
          <p:cNvSpPr txBox="1"/>
          <p:nvPr/>
        </p:nvSpPr>
        <p:spPr>
          <a:xfrm>
            <a:off x="1865014" y="2996952"/>
            <a:ext cx="54139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400" b="1" dirty="0">
                <a:solidFill>
                  <a:schemeClr val="bg1"/>
                </a:solidFill>
                <a:latin typeface="Arial"/>
                <a:cs typeface="Arial"/>
              </a:rPr>
              <a:t>Hvala na pažnji</a:t>
            </a:r>
          </a:p>
          <a:p>
            <a:pPr algn="ctr"/>
            <a:endParaRPr lang="hr-HR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hr-HR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ta-IN" b="1" dirty="0">
                <a:solidFill>
                  <a:schemeClr val="bg1"/>
                </a:solidFill>
                <a:latin typeface="Arial"/>
                <a:cs typeface="Arial"/>
              </a:rPr>
              <a:t>k</a:t>
            </a:r>
            <a:r>
              <a:rPr lang="hr-HR" b="1" dirty="0">
                <a:solidFill>
                  <a:schemeClr val="bg1"/>
                </a:solidFill>
                <a:latin typeface="Arial"/>
                <a:cs typeface="Arial"/>
              </a:rPr>
              <a:t>ontakt: ir@koncar.hr</a:t>
            </a:r>
          </a:p>
        </p:txBody>
      </p:sp>
    </p:spTree>
    <p:extLst>
      <p:ext uri="{BB962C8B-B14F-4D97-AF65-F5344CB8AC3E}">
        <p14:creationId xmlns:p14="http://schemas.microsoft.com/office/powerpoint/2010/main" val="156984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64FC2-ACD6-724B-AE2D-320BC4CAC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r="10394"/>
          <a:stretch/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0A0598-197A-4387-B736-E7ADAA321DF0}"/>
              </a:ext>
            </a:extLst>
          </p:cNvPr>
          <p:cNvSpPr/>
          <p:nvPr/>
        </p:nvSpPr>
        <p:spPr>
          <a:xfrm>
            <a:off x="3419872" y="981075"/>
            <a:ext cx="5832648" cy="936104"/>
          </a:xfrm>
          <a:prstGeom prst="rect">
            <a:avLst/>
          </a:prstGeom>
          <a:solidFill>
            <a:srgbClr val="1E2864">
              <a:alpha val="90000"/>
            </a:srgbClr>
          </a:solidFill>
          <a:ln w="6350">
            <a:solidFill>
              <a:srgbClr val="AAAAAA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b="1" dirty="0">
                <a:solidFill>
                  <a:schemeClr val="bg1"/>
                </a:solidFill>
              </a:rPr>
              <a:t>1  Ključni pokazatelji</a:t>
            </a:r>
          </a:p>
        </p:txBody>
      </p:sp>
    </p:spTree>
    <p:extLst>
      <p:ext uri="{BB962C8B-B14F-4D97-AF65-F5344CB8AC3E}">
        <p14:creationId xmlns:p14="http://schemas.microsoft.com/office/powerpoint/2010/main" val="138600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table, indoor, computer&#10;&#10;Description automatically generated">
            <a:extLst>
              <a:ext uri="{FF2B5EF4-FFF2-40B4-BE49-F238E27FC236}">
                <a16:creationId xmlns:a16="http://schemas.microsoft.com/office/drawing/2014/main" id="{24F4FBB5-F259-3F49-81FB-3E4054134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5" r="13646" b="-6"/>
          <a:stretch/>
        </p:blipFill>
        <p:spPr>
          <a:xfrm>
            <a:off x="468313" y="1484784"/>
            <a:ext cx="8207374" cy="40324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6C53D26-FA24-3748-8CCC-D6A9A97B44EC}"/>
              </a:ext>
            </a:extLst>
          </p:cNvPr>
          <p:cNvSpPr txBox="1"/>
          <p:nvPr/>
        </p:nvSpPr>
        <p:spPr>
          <a:xfrm>
            <a:off x="5967199" y="3609174"/>
            <a:ext cx="2565241" cy="156966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b="1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Izvoz</a:t>
            </a:r>
          </a:p>
          <a:p>
            <a:endParaRPr lang="hr-HR" b="1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 b="1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r>
              <a:rPr lang="hr-HR" sz="2400" b="1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+9,6%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506EE3-EF2A-1842-BA45-5F105AC5F4A6}"/>
              </a:ext>
            </a:extLst>
          </p:cNvPr>
          <p:cNvSpPr txBox="1"/>
          <p:nvPr/>
        </p:nvSpPr>
        <p:spPr>
          <a:xfrm>
            <a:off x="666373" y="3609174"/>
            <a:ext cx="2565241" cy="156966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b="1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EBITDA</a:t>
            </a:r>
            <a:endParaRPr lang="hr-HR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r>
              <a:rPr lang="hr-HR" sz="2400" b="1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+54,9%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675962-9696-D545-84A2-48D4F0735E5E}"/>
              </a:ext>
            </a:extLst>
          </p:cNvPr>
          <p:cNvSpPr txBox="1"/>
          <p:nvPr/>
        </p:nvSpPr>
        <p:spPr>
          <a:xfrm>
            <a:off x="3317082" y="1772817"/>
            <a:ext cx="2565241" cy="1661993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b="1" i="1" dirty="0" err="1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Backlog</a:t>
            </a:r>
            <a:endParaRPr lang="hr-HR" b="1" i="1" dirty="0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 sz="2000" b="1" dirty="0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 sz="2000" b="1" dirty="0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 sz="2000" dirty="0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r>
              <a:rPr lang="hr-HR" sz="2400" b="1" dirty="0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+13,8%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41798-EAF0-9640-BAD0-5A164EA6B63F}"/>
              </a:ext>
            </a:extLst>
          </p:cNvPr>
          <p:cNvSpPr txBox="1"/>
          <p:nvPr/>
        </p:nvSpPr>
        <p:spPr>
          <a:xfrm>
            <a:off x="5967199" y="1772817"/>
            <a:ext cx="2565241" cy="1661993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b="1" dirty="0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Poslovni prihodi</a:t>
            </a:r>
          </a:p>
          <a:p>
            <a:endParaRPr lang="hr-HR" sz="2000" b="1" dirty="0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 sz="2000" b="1" dirty="0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 sz="2000" dirty="0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r>
              <a:rPr lang="hr-HR" sz="2400" b="1" dirty="0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+18,3%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F5885-2E7C-3E44-9EF4-26C044C90A0D}"/>
              </a:ext>
            </a:extLst>
          </p:cNvPr>
          <p:cNvSpPr txBox="1"/>
          <p:nvPr/>
        </p:nvSpPr>
        <p:spPr>
          <a:xfrm>
            <a:off x="666373" y="1772817"/>
            <a:ext cx="2565241" cy="1661993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b="1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Ugovoreni poslovi</a:t>
            </a:r>
          </a:p>
          <a:p>
            <a:endParaRPr lang="hr-HR" sz="2000" b="1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 sz="2000" b="1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 sz="2000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r>
              <a:rPr lang="hr-HR" sz="2400" b="1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+46,5 %</a:t>
            </a:r>
          </a:p>
        </p:txBody>
      </p:sp>
      <p:pic>
        <p:nvPicPr>
          <p:cNvPr id="19" name="Graphic 18" descr="Bar graph with upward trend with solid fill">
            <a:extLst>
              <a:ext uri="{FF2B5EF4-FFF2-40B4-BE49-F238E27FC236}">
                <a16:creationId xmlns:a16="http://schemas.microsoft.com/office/drawing/2014/main" id="{9B41B2F4-2FD6-4EC8-8228-106FD6F3F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5293" y="2589909"/>
            <a:ext cx="833353" cy="833353"/>
          </a:xfrm>
          <a:prstGeom prst="rect">
            <a:avLst/>
          </a:prstGeom>
        </p:spPr>
      </p:pic>
      <p:pic>
        <p:nvPicPr>
          <p:cNvPr id="27" name="Graphic 26" descr="Coins outline">
            <a:extLst>
              <a:ext uri="{FF2B5EF4-FFF2-40B4-BE49-F238E27FC236}">
                <a16:creationId xmlns:a16="http://schemas.microsoft.com/office/drawing/2014/main" id="{E11083E0-81EF-4B46-94D3-7A517C85C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5293" y="4050330"/>
            <a:ext cx="833353" cy="833353"/>
          </a:xfrm>
          <a:prstGeom prst="rect">
            <a:avLst/>
          </a:prstGeom>
        </p:spPr>
      </p:pic>
      <p:pic>
        <p:nvPicPr>
          <p:cNvPr id="4" name="Graphic 3" descr="Contract outline">
            <a:extLst>
              <a:ext uri="{FF2B5EF4-FFF2-40B4-BE49-F238E27FC236}">
                <a16:creationId xmlns:a16="http://schemas.microsoft.com/office/drawing/2014/main" id="{C35A05E6-F0AC-41A1-8FA6-FE85288BA9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91272" y="2472105"/>
            <a:ext cx="905437" cy="905437"/>
          </a:xfrm>
          <a:prstGeom prst="rect">
            <a:avLst/>
          </a:prstGeom>
        </p:spPr>
      </p:pic>
      <p:pic>
        <p:nvPicPr>
          <p:cNvPr id="11" name="Graphic 10" descr="Arrow circle with solid fill">
            <a:extLst>
              <a:ext uri="{FF2B5EF4-FFF2-40B4-BE49-F238E27FC236}">
                <a16:creationId xmlns:a16="http://schemas.microsoft.com/office/drawing/2014/main" id="{1C7EB951-6646-4119-A78C-B3FCF8B318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56513" y="2524007"/>
            <a:ext cx="962006" cy="962006"/>
          </a:xfrm>
          <a:prstGeom prst="rect">
            <a:avLst/>
          </a:prstGeom>
        </p:spPr>
      </p:pic>
      <p:pic>
        <p:nvPicPr>
          <p:cNvPr id="24" name="Graphic 23" descr="Upward trend outline">
            <a:extLst>
              <a:ext uri="{FF2B5EF4-FFF2-40B4-BE49-F238E27FC236}">
                <a16:creationId xmlns:a16="http://schemas.microsoft.com/office/drawing/2014/main" id="{4A768158-EAD0-45D1-B5BD-F5653AB788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49964" y="4293718"/>
            <a:ext cx="819206" cy="8192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7D5B84-A879-1E4A-BBD0-2ACEDE2CBAA1}"/>
              </a:ext>
            </a:extLst>
          </p:cNvPr>
          <p:cNvSpPr txBox="1"/>
          <p:nvPr/>
        </p:nvSpPr>
        <p:spPr>
          <a:xfrm>
            <a:off x="3308164" y="3609985"/>
            <a:ext cx="2565241" cy="156966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b="1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EBITDA marža</a:t>
            </a:r>
          </a:p>
          <a:p>
            <a:endParaRPr lang="hr-HR" b="1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 b="1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endParaRPr lang="hr-HR">
              <a:ln w="12700">
                <a:noFill/>
                <a:prstDash val="solid"/>
              </a:ln>
              <a:solidFill>
                <a:srgbClr val="1E2864"/>
              </a:solidFill>
            </a:endParaRPr>
          </a:p>
          <a:p>
            <a:r>
              <a:rPr lang="hr-HR" sz="2400" b="1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+190 </a:t>
            </a:r>
            <a:r>
              <a:rPr lang="hr-HR" sz="2400" b="1" err="1">
                <a:ln w="12700">
                  <a:noFill/>
                  <a:prstDash val="solid"/>
                </a:ln>
                <a:solidFill>
                  <a:srgbClr val="1E2864"/>
                </a:solidFill>
              </a:rPr>
              <a:t>bps</a:t>
            </a:r>
            <a:endParaRPr lang="hr-HR" sz="2400" b="1">
              <a:ln w="12700">
                <a:noFill/>
                <a:prstDash val="solid"/>
              </a:ln>
              <a:solidFill>
                <a:srgbClr val="1E28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4695-D333-4685-9DEC-FA82CD5DD65C}"/>
              </a:ext>
            </a:extLst>
          </p:cNvPr>
          <p:cNvSpPr txBox="1"/>
          <p:nvPr/>
        </p:nvSpPr>
        <p:spPr>
          <a:xfrm>
            <a:off x="468313" y="5611054"/>
            <a:ext cx="55758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i="1" dirty="0"/>
              <a:t>Svi pokazatelji u odnosu na isto razdoblje prošle godine, </a:t>
            </a:r>
            <a:r>
              <a:rPr lang="hr-HR" sz="1000" i="1" dirty="0" err="1"/>
              <a:t>backlog</a:t>
            </a:r>
            <a:r>
              <a:rPr lang="hr-HR" sz="1000" i="1" dirty="0"/>
              <a:t> u odnosu na stanje 1.1.2021.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80851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hr-HR" altLang="sr-Latn-CS" sz="2800" b="0" dirty="0">
                <a:cs typeface="Arial"/>
              </a:rPr>
              <a:t>Rast ključnih poslovnih pokazatelja </a:t>
            </a:r>
          </a:p>
        </p:txBody>
      </p:sp>
    </p:spTree>
    <p:extLst>
      <p:ext uri="{BB962C8B-B14F-4D97-AF65-F5344CB8AC3E}">
        <p14:creationId xmlns:p14="http://schemas.microsoft.com/office/powerpoint/2010/main" val="119238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Up 7">
            <a:extLst>
              <a:ext uri="{FF2B5EF4-FFF2-40B4-BE49-F238E27FC236}">
                <a16:creationId xmlns:a16="http://schemas.microsoft.com/office/drawing/2014/main" id="{474555C6-A583-42CF-BEAD-1C8981271601}"/>
              </a:ext>
            </a:extLst>
          </p:cNvPr>
          <p:cNvSpPr/>
          <p:nvPr/>
        </p:nvSpPr>
        <p:spPr>
          <a:xfrm rot="1854828">
            <a:off x="1914448" y="973228"/>
            <a:ext cx="3632799" cy="5135276"/>
          </a:xfrm>
          <a:prstGeom prst="up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FD5E3-50F7-4037-8B48-5CB4A1743A63}"/>
              </a:ext>
            </a:extLst>
          </p:cNvPr>
          <p:cNvSpPr txBox="1"/>
          <p:nvPr/>
        </p:nvSpPr>
        <p:spPr>
          <a:xfrm>
            <a:off x="291332" y="1525856"/>
            <a:ext cx="813074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Konsolidirani poslovni prihodi </a:t>
            </a:r>
            <a:r>
              <a:rPr lang="hr-HR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ostvareni su u iznosu od 1.626,0 milijuna kuna što je </a:t>
            </a:r>
            <a:r>
              <a:rPr lang="hr-HR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18,3 posto više </a:t>
            </a:r>
            <a:r>
              <a:rPr lang="hr-HR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ostvarenja u istom razdoblju 2020. godine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r-HR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Prodaja u izvozu </a:t>
            </a:r>
            <a:r>
              <a:rPr lang="hr-HR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bilježi daljnji rast i ostvarena je u iznosu od 983,6 milijuna kuna što je 86,2 milijuna kuna ili 9,6 posto više od ostvarenja prvog polugodišta prošle godine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Novougovoreni poslovi iznose 2.178,1</a:t>
            </a:r>
            <a:r>
              <a:rPr lang="ta-IN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milijun kuna što je 691,8 milijuna kuna ili 46,5 posto više u odnosu na prošlu godinu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 </a:t>
            </a:r>
            <a:r>
              <a:rPr lang="hr-HR" sz="16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transformatorskom programu </a:t>
            </a:r>
            <a:r>
              <a:rPr lang="hr-HR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ostvarena je prodaja veća za dvadeset posto u odnosu na prošlu godinu. Profitabilnost stabilna usprkos značajnom porastu cijena glavnih sirovina i materijala, prije svega bakra, aluminija, čelika i transformatorskog lima, potencijalan negativan efekt u budućim razdobljima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Rast na programu tračničkih vozila</a:t>
            </a:r>
            <a:r>
              <a:rPr lang="hr-HR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u prvom polugodištu isporučeno 6 tramvaja za Liepaju u Latviji te je krenula nova proizvodnja vlakova za </a:t>
            </a:r>
            <a:r>
              <a:rPr lang="hr-HR" sz="16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HŽ PP</a:t>
            </a:r>
            <a:endParaRPr lang="hr-HR" sz="16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80851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hr-HR" altLang="sr-Latn-CS" sz="2800" b="0" dirty="0">
              <a:cs typeface="Arial"/>
            </a:endParaRPr>
          </a:p>
          <a:p>
            <a:pPr>
              <a:defRPr/>
            </a:pPr>
            <a:r>
              <a:rPr lang="hr-HR" altLang="sr-Latn-CS" sz="2800" b="0" dirty="0">
                <a:cs typeface="Arial"/>
              </a:rPr>
              <a:t>Rast poslovnih prihoda društava osnovnih djelatnosti Grupe KONČAR</a:t>
            </a:r>
          </a:p>
          <a:p>
            <a:pPr lvl="0" algn="ctr">
              <a:defRPr/>
            </a:pPr>
            <a:endParaRPr lang="hr-HR" altLang="sr-Latn-CS" sz="3200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687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9">
            <a:extLst>
              <a:ext uri="{FF2B5EF4-FFF2-40B4-BE49-F238E27FC236}">
                <a16:creationId xmlns:a16="http://schemas.microsoft.com/office/drawing/2014/main" id="{5A644CB5-8406-4511-A8C8-4BE8A780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39" y="311485"/>
            <a:ext cx="8497197" cy="666838"/>
          </a:xfrm>
        </p:spPr>
        <p:txBody>
          <a:bodyPr/>
          <a:lstStyle/>
          <a:p>
            <a:pPr>
              <a:defRPr/>
            </a:pPr>
            <a:r>
              <a:rPr lang="hr-HR" sz="2800" b="0" kern="1200" dirty="0">
                <a:cs typeface="Arial"/>
              </a:rPr>
              <a:t>Kretanje cijene dionice i CROBEX-a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B8D52786-0AC7-4125-A6F7-02D8BEDF90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186398"/>
              </p:ext>
            </p:extLst>
          </p:nvPr>
        </p:nvGraphicFramePr>
        <p:xfrm>
          <a:off x="484739" y="1789544"/>
          <a:ext cx="792335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8352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C420F06-1622-4E8F-BF32-565ED3C890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4276050"/>
              </p:ext>
            </p:extLst>
          </p:nvPr>
        </p:nvGraphicFramePr>
        <p:xfrm>
          <a:off x="213214" y="2072938"/>
          <a:ext cx="3819759" cy="2547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96B12364-AD4D-44DB-9371-81B1FF70B3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019037"/>
              </p:ext>
            </p:extLst>
          </p:nvPr>
        </p:nvGraphicFramePr>
        <p:xfrm>
          <a:off x="110769" y="2086380"/>
          <a:ext cx="3819759" cy="2547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E9DBCAD2-32CF-4C3E-8A32-7CAF8082130F}"/>
              </a:ext>
            </a:extLst>
          </p:cNvPr>
          <p:cNvSpPr/>
          <p:nvPr/>
        </p:nvSpPr>
        <p:spPr>
          <a:xfrm>
            <a:off x="3716417" y="3099880"/>
            <a:ext cx="1270036" cy="841851"/>
          </a:xfrm>
          <a:prstGeom prst="rect">
            <a:avLst/>
          </a:prstGeom>
          <a:solidFill>
            <a:srgbClr val="1E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0066CC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93F69C-CB8C-47A6-87B1-EB7362E0853B}"/>
              </a:ext>
            </a:extLst>
          </p:cNvPr>
          <p:cNvSpPr txBox="1"/>
          <p:nvPr/>
        </p:nvSpPr>
        <p:spPr>
          <a:xfrm>
            <a:off x="3847751" y="3242728"/>
            <a:ext cx="10306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b="1" dirty="0" err="1">
                <a:solidFill>
                  <a:schemeClr val="bg1"/>
                </a:solidFill>
              </a:rPr>
              <a:t>Book</a:t>
            </a:r>
            <a:r>
              <a:rPr lang="hr-HR" sz="1100" b="1" dirty="0">
                <a:solidFill>
                  <a:schemeClr val="bg1"/>
                </a:solidFill>
              </a:rPr>
              <a:t>-to-</a:t>
            </a:r>
            <a:r>
              <a:rPr lang="hr-HR" sz="1100" b="1" dirty="0" err="1">
                <a:solidFill>
                  <a:schemeClr val="bg1"/>
                </a:solidFill>
              </a:rPr>
              <a:t>bill</a:t>
            </a:r>
            <a:endParaRPr lang="hr-HR" sz="1100" b="1" dirty="0">
              <a:solidFill>
                <a:schemeClr val="bg1"/>
              </a:solidFill>
            </a:endParaRPr>
          </a:p>
          <a:p>
            <a:pPr algn="ctr"/>
            <a:r>
              <a:rPr lang="hr-HR" sz="1100" b="1" dirty="0" err="1">
                <a:solidFill>
                  <a:schemeClr val="bg1"/>
                </a:solidFill>
              </a:rPr>
              <a:t>ratio</a:t>
            </a:r>
            <a:endParaRPr lang="hr-HR" sz="1100" b="1" dirty="0">
              <a:solidFill>
                <a:schemeClr val="bg1"/>
              </a:solidFill>
            </a:endParaRPr>
          </a:p>
          <a:p>
            <a:pPr algn="ctr"/>
            <a:r>
              <a:rPr lang="hr-HR" sz="1100" b="1" dirty="0">
                <a:solidFill>
                  <a:schemeClr val="bg1"/>
                </a:solidFill>
              </a:rPr>
              <a:t>1,37</a:t>
            </a:r>
          </a:p>
        </p:txBody>
      </p:sp>
      <p:sp>
        <p:nvSpPr>
          <p:cNvPr id="50" name="Arrow: Up 49">
            <a:extLst>
              <a:ext uri="{FF2B5EF4-FFF2-40B4-BE49-F238E27FC236}">
                <a16:creationId xmlns:a16="http://schemas.microsoft.com/office/drawing/2014/main" id="{70FE0469-AC52-4868-8C4E-B40D1A4A3DC7}"/>
              </a:ext>
            </a:extLst>
          </p:cNvPr>
          <p:cNvSpPr/>
          <p:nvPr/>
        </p:nvSpPr>
        <p:spPr>
          <a:xfrm>
            <a:off x="4135418" y="2593209"/>
            <a:ext cx="435180" cy="373825"/>
          </a:xfrm>
          <a:prstGeom prst="up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468313" y="404813"/>
            <a:ext cx="80851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hr-HR" sz="2800" b="0" dirty="0">
                <a:cs typeface="Arial"/>
              </a:rPr>
              <a:t>Daljnji rast ugovorenosti u prvom polugodištu</a:t>
            </a:r>
            <a:endParaRPr lang="hr-HR" altLang="sr-Latn-CS" sz="2800" b="0" dirty="0">
              <a:cs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228886-BB57-438D-91E1-31ED08A87957}"/>
              </a:ext>
            </a:extLst>
          </p:cNvPr>
          <p:cNvSpPr txBox="1"/>
          <p:nvPr/>
        </p:nvSpPr>
        <p:spPr>
          <a:xfrm>
            <a:off x="6737917" y="2579638"/>
            <a:ext cx="705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b="1" dirty="0">
                <a:solidFill>
                  <a:srgbClr val="00B050"/>
                </a:solidFill>
              </a:rPr>
              <a:t>+18,8%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164192B-916A-4067-B271-0107F3CF77A3}"/>
              </a:ext>
            </a:extLst>
          </p:cNvPr>
          <p:cNvSpPr/>
          <p:nvPr/>
        </p:nvSpPr>
        <p:spPr>
          <a:xfrm>
            <a:off x="6749447" y="2507940"/>
            <a:ext cx="623332" cy="4135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CD68085-DA24-4B15-AE54-97C20719976B}"/>
              </a:ext>
            </a:extLst>
          </p:cNvPr>
          <p:cNvSpPr/>
          <p:nvPr/>
        </p:nvSpPr>
        <p:spPr>
          <a:xfrm>
            <a:off x="2033596" y="2682183"/>
            <a:ext cx="625855" cy="38853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73A86E-F351-4622-8163-3C3C4F5DB6EC}"/>
              </a:ext>
            </a:extLst>
          </p:cNvPr>
          <p:cNvSpPr txBox="1"/>
          <p:nvPr/>
        </p:nvSpPr>
        <p:spPr>
          <a:xfrm>
            <a:off x="2006372" y="2764852"/>
            <a:ext cx="691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b="1" dirty="0">
                <a:solidFill>
                  <a:srgbClr val="00B050"/>
                </a:solidFill>
              </a:rPr>
              <a:t>+46,5%</a:t>
            </a:r>
          </a:p>
        </p:txBody>
      </p:sp>
      <p:cxnSp>
        <p:nvCxnSpPr>
          <p:cNvPr id="18" name="Elbow Connector 17"/>
          <p:cNvCxnSpPr>
            <a:cxnSpLocks/>
          </p:cNvCxnSpPr>
          <p:nvPr/>
        </p:nvCxnSpPr>
        <p:spPr>
          <a:xfrm flipV="1">
            <a:off x="1800953" y="2633888"/>
            <a:ext cx="1394958" cy="893580"/>
          </a:xfrm>
          <a:prstGeom prst="bentConnector3">
            <a:avLst>
              <a:gd name="adj1" fmla="val 746"/>
            </a:avLst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cxnSpLocks/>
          </p:cNvCxnSpPr>
          <p:nvPr/>
        </p:nvCxnSpPr>
        <p:spPr>
          <a:xfrm flipV="1">
            <a:off x="6419300" y="2453148"/>
            <a:ext cx="1394958" cy="893580"/>
          </a:xfrm>
          <a:prstGeom prst="bentConnector3">
            <a:avLst>
              <a:gd name="adj1" fmla="val 746"/>
            </a:avLst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6D0F69F0-A330-4850-9834-D377B494F7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4575978"/>
              </p:ext>
            </p:extLst>
          </p:nvPr>
        </p:nvGraphicFramePr>
        <p:xfrm>
          <a:off x="5009725" y="2086380"/>
          <a:ext cx="4322866" cy="2701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B361A65A-B8AC-49C9-A940-51875B8E11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4061937"/>
              </p:ext>
            </p:extLst>
          </p:nvPr>
        </p:nvGraphicFramePr>
        <p:xfrm>
          <a:off x="105152" y="2315497"/>
          <a:ext cx="3918866" cy="2472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9465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550A17BA-70A9-4789-8B93-32CA7396FBD6}"/>
              </a:ext>
            </a:extLst>
          </p:cNvPr>
          <p:cNvSpPr txBox="1"/>
          <p:nvPr/>
        </p:nvSpPr>
        <p:spPr>
          <a:xfrm>
            <a:off x="952253" y="1085130"/>
            <a:ext cx="324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EBITDA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5AE9C4-424B-4943-A6FA-CBAEC638F9A2}"/>
              </a:ext>
            </a:extLst>
          </p:cNvPr>
          <p:cNvSpPr txBox="1"/>
          <p:nvPr/>
        </p:nvSpPr>
        <p:spPr>
          <a:xfrm>
            <a:off x="5418112" y="1024781"/>
            <a:ext cx="2993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EBITDA marža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335819-9371-40A4-A051-3A887CFA4EA8}"/>
              </a:ext>
            </a:extLst>
          </p:cNvPr>
          <p:cNvSpPr txBox="1"/>
          <p:nvPr/>
        </p:nvSpPr>
        <p:spPr>
          <a:xfrm>
            <a:off x="1020661" y="3571727"/>
            <a:ext cx="3013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EBITDA normalizirana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4B20E2A0-0092-4AD0-8A6E-DF98063B4854}"/>
              </a:ext>
            </a:extLst>
          </p:cNvPr>
          <p:cNvSpPr txBox="1">
            <a:spLocks/>
          </p:cNvSpPr>
          <p:nvPr/>
        </p:nvSpPr>
        <p:spPr bwMode="auto">
          <a:xfrm>
            <a:off x="1117088" y="229299"/>
            <a:ext cx="80851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286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E2864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hr-HR" sz="2800" b="0" dirty="0">
                <a:cs typeface="Arial"/>
              </a:rPr>
              <a:t>EBITDA i EBITDA marža</a:t>
            </a:r>
            <a:endParaRPr lang="hr-HR" altLang="sr-Latn-CS" sz="2800" b="0" dirty="0">
              <a:cs typeface="Arial"/>
            </a:endParaRP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40EFCC65-3797-4166-9431-4B9B2E01FF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9757997"/>
              </p:ext>
            </p:extLst>
          </p:nvPr>
        </p:nvGraphicFramePr>
        <p:xfrm>
          <a:off x="1020661" y="4003707"/>
          <a:ext cx="2961313" cy="1900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24C0E42A-585F-4C78-96D7-7ECAC67FCE36}"/>
              </a:ext>
            </a:extLst>
          </p:cNvPr>
          <p:cNvSpPr txBox="1"/>
          <p:nvPr/>
        </p:nvSpPr>
        <p:spPr>
          <a:xfrm>
            <a:off x="1816308" y="4404933"/>
            <a:ext cx="9444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b="1" dirty="0">
                <a:solidFill>
                  <a:srgbClr val="00B050"/>
                </a:solidFill>
              </a:rPr>
              <a:t>+ 52,7%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E2AEEFC-E98C-465C-ACBF-19F329325766}"/>
              </a:ext>
            </a:extLst>
          </p:cNvPr>
          <p:cNvSpPr/>
          <p:nvPr/>
        </p:nvSpPr>
        <p:spPr>
          <a:xfrm>
            <a:off x="1754383" y="4358767"/>
            <a:ext cx="876611" cy="307776"/>
          </a:xfrm>
          <a:prstGeom prst="ellipse">
            <a:avLst/>
          </a:prstGeom>
          <a:noFill/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00B050"/>
              </a:solidFill>
            </a:endParaRPr>
          </a:p>
        </p:txBody>
      </p:sp>
      <p:cxnSp>
        <p:nvCxnSpPr>
          <p:cNvPr id="53" name="Elbow Connector 52"/>
          <p:cNvCxnSpPr>
            <a:cxnSpLocks/>
          </p:cNvCxnSpPr>
          <p:nvPr/>
        </p:nvCxnSpPr>
        <p:spPr>
          <a:xfrm flipV="1">
            <a:off x="1642369" y="4321388"/>
            <a:ext cx="1560200" cy="547133"/>
          </a:xfrm>
          <a:prstGeom prst="bentConnector3">
            <a:avLst>
              <a:gd name="adj1" fmla="val 4479"/>
            </a:avLst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40EFCC65-3797-4166-9431-4B9B2E01FF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6326367"/>
              </p:ext>
            </p:extLst>
          </p:nvPr>
        </p:nvGraphicFramePr>
        <p:xfrm>
          <a:off x="5162028" y="3830383"/>
          <a:ext cx="3388962" cy="1790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13E1A8E3-1877-46BC-BD20-8FA282ADBEAA}"/>
              </a:ext>
            </a:extLst>
          </p:cNvPr>
          <p:cNvSpPr txBox="1"/>
          <p:nvPr/>
        </p:nvSpPr>
        <p:spPr>
          <a:xfrm>
            <a:off x="6163094" y="4321388"/>
            <a:ext cx="10372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100" b="1" dirty="0">
                <a:solidFill>
                  <a:srgbClr val="00B050"/>
                </a:solidFill>
              </a:rPr>
              <a:t>+162 </a:t>
            </a:r>
            <a:r>
              <a:rPr lang="hr-HR" sz="1100" b="1" dirty="0" err="1">
                <a:solidFill>
                  <a:srgbClr val="00B050"/>
                </a:solidFill>
              </a:rPr>
              <a:t>bps</a:t>
            </a:r>
            <a:endParaRPr lang="hr-HR" sz="1100" b="1" dirty="0">
              <a:solidFill>
                <a:srgbClr val="00B050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E2AEEFC-E98C-465C-ACBF-19F329325766}"/>
              </a:ext>
            </a:extLst>
          </p:cNvPr>
          <p:cNvSpPr/>
          <p:nvPr/>
        </p:nvSpPr>
        <p:spPr>
          <a:xfrm>
            <a:off x="6163094" y="4292322"/>
            <a:ext cx="876611" cy="307776"/>
          </a:xfrm>
          <a:prstGeom prst="ellipse">
            <a:avLst/>
          </a:prstGeom>
          <a:noFill/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00B050"/>
              </a:solidFill>
            </a:endParaRPr>
          </a:p>
        </p:txBody>
      </p:sp>
      <p:cxnSp>
        <p:nvCxnSpPr>
          <p:cNvPr id="54" name="Elbow Connector 53"/>
          <p:cNvCxnSpPr>
            <a:cxnSpLocks/>
          </p:cNvCxnSpPr>
          <p:nvPr/>
        </p:nvCxnSpPr>
        <p:spPr>
          <a:xfrm flipV="1">
            <a:off x="6019076" y="4191308"/>
            <a:ext cx="1370541" cy="454610"/>
          </a:xfrm>
          <a:prstGeom prst="bentConnector3">
            <a:avLst>
              <a:gd name="adj1" fmla="val -524"/>
            </a:avLst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D7A4C02-4A3F-4B5F-8F37-9522D60EC23D}"/>
              </a:ext>
            </a:extLst>
          </p:cNvPr>
          <p:cNvSpPr txBox="1"/>
          <p:nvPr/>
        </p:nvSpPr>
        <p:spPr>
          <a:xfrm>
            <a:off x="5303029" y="3566140"/>
            <a:ext cx="3247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EBITDA marža normalizirana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40EFCC65-3797-4166-9431-4B9B2E01FF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145873"/>
              </p:ext>
            </p:extLst>
          </p:nvPr>
        </p:nvGraphicFramePr>
        <p:xfrm>
          <a:off x="1151778" y="1620320"/>
          <a:ext cx="3123602" cy="188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0810A6FD-C610-40B8-B0F8-E0E781F75CC3}"/>
              </a:ext>
            </a:extLst>
          </p:cNvPr>
          <p:cNvSpPr txBox="1"/>
          <p:nvPr/>
        </p:nvSpPr>
        <p:spPr>
          <a:xfrm>
            <a:off x="1928965" y="1835430"/>
            <a:ext cx="94448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100" b="1" dirty="0">
                <a:solidFill>
                  <a:srgbClr val="00B050"/>
                </a:solidFill>
              </a:rPr>
              <a:t>+ 54,9%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E2AEEFC-E98C-465C-ACBF-19F329325766}"/>
              </a:ext>
            </a:extLst>
          </p:cNvPr>
          <p:cNvSpPr/>
          <p:nvPr/>
        </p:nvSpPr>
        <p:spPr>
          <a:xfrm>
            <a:off x="1996843" y="1823197"/>
            <a:ext cx="876611" cy="307776"/>
          </a:xfrm>
          <a:prstGeom prst="ellipse">
            <a:avLst/>
          </a:prstGeom>
          <a:noFill/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00B050"/>
              </a:solidFill>
            </a:endParaRPr>
          </a:p>
        </p:txBody>
      </p:sp>
      <p:cxnSp>
        <p:nvCxnSpPr>
          <p:cNvPr id="50" name="Elbow Connector 49"/>
          <p:cNvCxnSpPr>
            <a:cxnSpLocks/>
          </p:cNvCxnSpPr>
          <p:nvPr/>
        </p:nvCxnSpPr>
        <p:spPr>
          <a:xfrm flipV="1">
            <a:off x="1850248" y="1752295"/>
            <a:ext cx="1397714" cy="571473"/>
          </a:xfrm>
          <a:prstGeom prst="bentConnector3">
            <a:avLst>
              <a:gd name="adj1" fmla="val -812"/>
            </a:avLst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D9DE0865-0ED9-4BEC-9CA7-A759987A97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49963"/>
              </p:ext>
            </p:extLst>
          </p:nvPr>
        </p:nvGraphicFramePr>
        <p:xfrm>
          <a:off x="5162029" y="1582555"/>
          <a:ext cx="3388961" cy="1779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Oval 32">
            <a:extLst>
              <a:ext uri="{FF2B5EF4-FFF2-40B4-BE49-F238E27FC236}">
                <a16:creationId xmlns:a16="http://schemas.microsoft.com/office/drawing/2014/main" id="{FE2AEEFC-E98C-465C-ACBF-19F329325766}"/>
              </a:ext>
            </a:extLst>
          </p:cNvPr>
          <p:cNvSpPr/>
          <p:nvPr/>
        </p:nvSpPr>
        <p:spPr>
          <a:xfrm>
            <a:off x="6073607" y="1479090"/>
            <a:ext cx="876611" cy="307776"/>
          </a:xfrm>
          <a:prstGeom prst="ellipse">
            <a:avLst/>
          </a:prstGeom>
          <a:noFill/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00B05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25204EC-5249-4ECA-BEB9-C35DEDC21496}"/>
              </a:ext>
            </a:extLst>
          </p:cNvPr>
          <p:cNvSpPr txBox="1"/>
          <p:nvPr/>
        </p:nvSpPr>
        <p:spPr>
          <a:xfrm>
            <a:off x="5959036" y="1490685"/>
            <a:ext cx="10678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100" b="1" dirty="0">
                <a:solidFill>
                  <a:srgbClr val="00B050"/>
                </a:solidFill>
              </a:rPr>
              <a:t>+190 </a:t>
            </a:r>
            <a:r>
              <a:rPr lang="hr-HR" sz="1100" b="1" dirty="0" err="1">
                <a:solidFill>
                  <a:srgbClr val="00B050"/>
                </a:solidFill>
              </a:rPr>
              <a:t>bps</a:t>
            </a:r>
            <a:endParaRPr lang="hr-HR" sz="1100" b="1" dirty="0">
              <a:solidFill>
                <a:srgbClr val="00B050"/>
              </a:solidFill>
            </a:endParaRPr>
          </a:p>
        </p:txBody>
      </p:sp>
      <p:cxnSp>
        <p:nvCxnSpPr>
          <p:cNvPr id="52" name="Elbow Connector 51"/>
          <p:cNvCxnSpPr>
            <a:cxnSpLocks/>
          </p:cNvCxnSpPr>
          <p:nvPr/>
        </p:nvCxnSpPr>
        <p:spPr>
          <a:xfrm flipV="1">
            <a:off x="5909048" y="1828546"/>
            <a:ext cx="1384704" cy="351118"/>
          </a:xfrm>
          <a:prstGeom prst="bentConnector3">
            <a:avLst>
              <a:gd name="adj1" fmla="val 1275"/>
            </a:avLst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839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, indoor, computer&#10;&#10;Description automatically generated">
            <a:extLst>
              <a:ext uri="{FF2B5EF4-FFF2-40B4-BE49-F238E27FC236}">
                <a16:creationId xmlns:a16="http://schemas.microsoft.com/office/drawing/2014/main" id="{5F98B940-1575-5E42-B88C-5F072B3EC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2"/>
          <a:stretch/>
        </p:blipFill>
        <p:spPr>
          <a:xfrm>
            <a:off x="-18434" y="0"/>
            <a:ext cx="916243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72F096-97E0-6F4B-ABE4-4F2E627C5CE8}"/>
              </a:ext>
            </a:extLst>
          </p:cNvPr>
          <p:cNvSpPr/>
          <p:nvPr/>
        </p:nvSpPr>
        <p:spPr>
          <a:xfrm>
            <a:off x="3419872" y="981075"/>
            <a:ext cx="5832648" cy="936104"/>
          </a:xfrm>
          <a:prstGeom prst="rect">
            <a:avLst/>
          </a:prstGeom>
          <a:solidFill>
            <a:srgbClr val="1E2864">
              <a:alpha val="90000"/>
            </a:srgbClr>
          </a:solidFill>
          <a:ln w="6350">
            <a:solidFill>
              <a:srgbClr val="AAAAAA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b="1" dirty="0">
                <a:solidFill>
                  <a:schemeClr val="bg1"/>
                </a:solidFill>
              </a:rPr>
              <a:t>2 </a:t>
            </a:r>
            <a:r>
              <a:rPr lang="ta-IN" sz="2400" b="1" dirty="0">
                <a:solidFill>
                  <a:schemeClr val="bg1"/>
                </a:solidFill>
              </a:rPr>
              <a:t> </a:t>
            </a:r>
            <a:r>
              <a:rPr lang="hr-HR" sz="2400" b="1" dirty="0">
                <a:solidFill>
                  <a:schemeClr val="bg1"/>
                </a:solidFill>
              </a:rPr>
              <a:t>Poslovanje Q I-II 2020/2021</a:t>
            </a:r>
          </a:p>
        </p:txBody>
      </p:sp>
    </p:spTree>
    <p:extLst>
      <p:ext uri="{BB962C8B-B14F-4D97-AF65-F5344CB8AC3E}">
        <p14:creationId xmlns:p14="http://schemas.microsoft.com/office/powerpoint/2010/main" val="419815905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 Prezentacija KONCAR HRV" id="{CEB914C5-A39A-104A-84BE-2012D21B1512}" vid="{176F37F3-D723-394C-81D4-F96012B5F5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 Prezentacija KONCAR HRV" id="{CEB914C5-A39A-104A-84BE-2012D21B1512}" vid="{717A87FA-334C-6E49-A38D-D09D1D3E0DED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 Prezentacija KONCAR HRV" id="{CEB914C5-A39A-104A-84BE-2012D21B1512}" vid="{E2988AD5-D147-6A43-B740-628D5CB0BB67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B464287E0B3E4AB61CD2589E084143" ma:contentTypeVersion="10" ma:contentTypeDescription="Create a new document." ma:contentTypeScope="" ma:versionID="6ce300ed6ba855de6ec6b37b3deb8dc2">
  <xsd:schema xmlns:xsd="http://www.w3.org/2001/XMLSchema" xmlns:xs="http://www.w3.org/2001/XMLSchema" xmlns:p="http://schemas.microsoft.com/office/2006/metadata/properties" xmlns:ns3="867fa136-46e9-4cde-817a-9c2f71621484" targetNamespace="http://schemas.microsoft.com/office/2006/metadata/properties" ma:root="true" ma:fieldsID="6dc01d2af59c54814cfb9c53e98053ca" ns3:_="">
    <xsd:import namespace="867fa136-46e9-4cde-817a-9c2f716214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7fa136-46e9-4cde-817a-9c2f71621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3536D4-0B5A-458F-91A6-71B7E8B6FB27}">
  <ds:schemaRefs>
    <ds:schemaRef ds:uri="867fa136-46e9-4cde-817a-9c2f716214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9E6805A-9BCC-4BDB-B8B3-E0224F713A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C4FBA5-861C-4AB2-BAD6-19230EBF70BA}">
  <ds:schemaRefs>
    <ds:schemaRef ds:uri="867fa136-46e9-4cde-817a-9c2f716214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 Prezentacija KONCAR HRV</Template>
  <TotalTime>252</TotalTime>
  <Words>1189</Words>
  <Application>Microsoft Office PowerPoint</Application>
  <PresentationFormat>On-screen Show (4:3)</PresentationFormat>
  <Paragraphs>267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Default Design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Kretanje cijene dionice i CROBEX-a</vt:lpstr>
      <vt:lpstr>PowerPoint Presentation</vt:lpstr>
      <vt:lpstr>PowerPoint Presentation</vt:lpstr>
      <vt:lpstr>PowerPoint Presentation</vt:lpstr>
      <vt:lpstr>PowerPoint Presentation</vt:lpstr>
      <vt:lpstr>Niska razina zaduženosti i stabilna bilanca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Pogled u naprijed</vt:lpstr>
      <vt:lpstr>Strategija održivog razvoja</vt:lpstr>
      <vt:lpstr>Dokapitalizacija Dalekovoda d.d.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Jasminka Belačić</cp:lastModifiedBy>
  <cp:revision>10</cp:revision>
  <cp:lastPrinted>2021-07-28T11:28:09Z</cp:lastPrinted>
  <dcterms:created xsi:type="dcterms:W3CDTF">2019-02-20T07:53:57Z</dcterms:created>
  <dcterms:modified xsi:type="dcterms:W3CDTF">2021-07-29T11:36:36Z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Source">
    <vt:lpwstr/>
  </property>
  <property fmtid="{D5CDD505-2E9C-101B-9397-08002B2CF9AE}" pid="3" name="ContentTypeId">
    <vt:lpwstr>0x010100F6B464287E0B3E4AB61CD2589E084143</vt:lpwstr>
  </property>
</Properties>
</file>