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3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4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5" r:id="rId5"/>
    <p:sldMasterId id="2147483663" r:id="rId6"/>
  </p:sldMasterIdLst>
  <p:notesMasterIdLst>
    <p:notesMasterId r:id="rId36"/>
  </p:notesMasterIdLst>
  <p:handoutMasterIdLst>
    <p:handoutMasterId r:id="rId37"/>
  </p:handoutMasterIdLst>
  <p:sldIdLst>
    <p:sldId id="364" r:id="rId7"/>
    <p:sldId id="357" r:id="rId8"/>
    <p:sldId id="365" r:id="rId9"/>
    <p:sldId id="388" r:id="rId10"/>
    <p:sldId id="2090649697" r:id="rId11"/>
    <p:sldId id="334" r:id="rId12"/>
    <p:sldId id="2090649611" r:id="rId13"/>
    <p:sldId id="764" r:id="rId14"/>
    <p:sldId id="734" r:id="rId15"/>
    <p:sldId id="736" r:id="rId16"/>
    <p:sldId id="737" r:id="rId17"/>
    <p:sldId id="738" r:id="rId18"/>
    <p:sldId id="739" r:id="rId19"/>
    <p:sldId id="740" r:id="rId20"/>
    <p:sldId id="741" r:id="rId21"/>
    <p:sldId id="742" r:id="rId22"/>
    <p:sldId id="743" r:id="rId23"/>
    <p:sldId id="2090649696" r:id="rId24"/>
    <p:sldId id="3231" r:id="rId25"/>
    <p:sldId id="1622" r:id="rId26"/>
    <p:sldId id="1623" r:id="rId27"/>
    <p:sldId id="5685" r:id="rId28"/>
    <p:sldId id="2090649609" r:id="rId29"/>
    <p:sldId id="744" r:id="rId30"/>
    <p:sldId id="2090649612" r:id="rId31"/>
    <p:sldId id="375" r:id="rId32"/>
    <p:sldId id="730" r:id="rId33"/>
    <p:sldId id="728" r:id="rId34"/>
    <p:sldId id="746" r:id="rId35"/>
  </p:sldIdLst>
  <p:sldSz cx="9144000" cy="6858000" type="screen4x3"/>
  <p:notesSz cx="6797675" cy="9928225"/>
  <p:defaultTextStyle>
    <a:defPPr>
      <a:defRPr lang="hr-H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95" userDrawn="1">
          <p15:clr>
            <a:srgbClr val="A4A3A4"/>
          </p15:clr>
        </p15:guide>
        <p15:guide id="3" pos="5465" userDrawn="1">
          <p15:clr>
            <a:srgbClr val="A4A3A4"/>
          </p15:clr>
        </p15:guide>
        <p15:guide id="5" orient="horz" pos="3339" userDrawn="1">
          <p15:clr>
            <a:srgbClr val="A4A3A4"/>
          </p15:clr>
        </p15:guide>
        <p15:guide id="6" orient="horz" pos="61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latka" initials="V" lastIdx="1" clrIdx="0"/>
  <p:cmAuthor id="2" name="Iva Bobinac" initials="IB" lastIdx="9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2864"/>
    <a:srgbClr val="003399"/>
    <a:srgbClr val="0000FF"/>
    <a:srgbClr val="0033CC"/>
    <a:srgbClr val="C8CDE3"/>
    <a:srgbClr val="D7E5F5"/>
    <a:srgbClr val="8EB4E3"/>
    <a:srgbClr val="0066CC"/>
    <a:srgbClr val="8AD1F9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BAB5EA-7C50-4A05-962A-657150075242}" v="4" dt="2021-10-28T12:50:03.0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991" autoAdjust="0"/>
    <p:restoredTop sz="93469" autoAdjust="0"/>
  </p:normalViewPr>
  <p:slideViewPr>
    <p:cSldViewPr snapToObjects="1" showGuides="1">
      <p:cViewPr varScale="1">
        <p:scale>
          <a:sx n="115" d="100"/>
          <a:sy n="115" d="100"/>
        </p:scale>
        <p:origin x="2552" y="192"/>
      </p:cViewPr>
      <p:guideLst>
        <p:guide pos="295"/>
        <p:guide pos="5465"/>
        <p:guide orient="horz" pos="3339"/>
        <p:guide orient="horz" pos="61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presProps" Target="pres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ableStyles" Target="tableStyle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microsoft.com/office/2015/10/relationships/revisionInfo" Target="revisionInfo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kddx-my.sharepoint.com/personal/jasminka_belacic_koncar_hr/Documents/Documents/novi%20share%20point/objave/2021/II%20kvartal/analiti&#269;ari/ebitda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https://kddx-my.sharepoint.com/personal/jasminka_belacic_koncar_hr/Documents/Documents/novi%20share%20point/objave/2021/II%20kvartal/analiti&#269;ari/ebitda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https://kddx-my.sharepoint.com/personal/jasminka_belacic_koncar_hr/Documents/Documents/novi%20share%20point/objave/2021/III%20kvartal/analiti&#269;ari/segmenti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https://kddx-my.sharepoint.com/personal/jasminka_belacic_koncar_hr/Documents/Documents/novi%20share%20point/objave/2021/III%20kvartal/analiti&#269;ari/segmenti%20III%20KV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https://kddx-my.sharepoint.com/personal/jasminka_belacic_koncar_hr/Documents/Documents/novi%20share%20point/objave/2021/III%20kvartal/analiti&#269;ari/kontinenti%20izvoz%20III%20kvartal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https://kddx-my.sharepoint.com/personal/jasminka_belacic_koncar_hr/Documents/Documents/novi%20share%20point/objave/2021/III%20kvartal/financijski%20izvje&#353;taji/konsolidacija/ugovoreno%20i%20prodaja%20III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https://kddx-my.sharepoint.com/personal/jasminka_belacic_koncar_hr/Documents/Documents/novi%20share%20point/objave/2021/III%20kvartal/analiti&#269;ari/kontinenti%20izvoz%20III%20kvartal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https://kddx-my.sharepoint.com/personal/jasminka_belacic_koncar_hr/Documents/Documents/novi%20share%20point/objave/2021/II%20kvartal/financijski%20izvje&#353;taji/ugovoreno%20i%20prodaja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https://kddx-my.sharepoint.com/personal/jasminka_belacic_koncar_hr/Documents/Documents/novi%20share%20point/objave/2021/AZ%20fond%20prezentacija/ugovoreno%20i%20prodaja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https://kddx-my.sharepoint.com/personal/jasminka_belacic_koncar_hr/Documents/Documents/novi%20share%20point/objave/2021/AZ%20fond%20prezentacija/ugovoreno%20i%20prodaja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https://kddx-my.sharepoint.com/personal/jasminka_belacic_koncar_hr/Documents/Documents/novi%20share%20point/objave/2021/III%20kvartal/financijski%20izvje&#353;taji/konsolidacija/ugovoreno%20i%20prodaja%20III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kddx-my.sharepoint.com/personal/jasminka_belacic_koncar_hr/Documents/Documents/novi%20share%20point/objave/2021/III%20kvartal/financijski%20izvje&#353;taji/konsolidacija/ugovoreno%20i%20prodaja%20III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kddx-my.sharepoint.com/personal/jasminka_belacic_koncar_hr/Documents/Documents/novi%20share%20point/objave/2021/II%20kvartal/analiti&#269;ari/ebitda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kddx-my.sharepoint.com/personal/jasminka_belacic_koncar_hr/Documents/Documents/novi%20share%20point/objave/2021/II%20kvartal/analiti&#269;ari/ebitda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kddx-my.sharepoint.com/personal/jasminka_belacic_koncar_hr/Documents/Documents/novi%20share%20point/objave/2021/II%20kvartal/analiti&#269;ari/ebitda%20noramilizirana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kddx-my.sharepoint.com/personal/jasminka_belacic_koncar_hr/Documents/Documents/novi%20share%20point/objave/2021/II%20kvartal/analiti&#269;ari/ebitda%20noramilizirana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kddx-my.sharepoint.com/personal/jasminka_belacic_koncar_hr/Documents/Documents/novi%20share%20point/objave/2021/II%20kvartal/analiti&#269;ari/ebitda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kddx-my.sharepoint.com/personal/jasminka_belacic_koncar_hr/Documents/Documents/novi%20share%20point/objave/2021/II%20kvartal/analiti&#269;ari/ebitda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'Crobex-KOEI 071021'!$D$1</c:f>
              <c:strCache>
                <c:ptCount val="1"/>
                <c:pt idx="0">
                  <c:v>CROBEX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257"/>
              <c:layout>
                <c:manualLayout>
                  <c:x val="0"/>
                  <c:y val="-5.092592592592592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H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086-420B-B935-677BBB0DA5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H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'Crobex-KOEI 071021'!$A$2:$A$261</c:f>
              <c:numCache>
                <c:formatCode>yyyy\-mm\-dd</c:formatCode>
                <c:ptCount val="260"/>
                <c:pt idx="0">
                  <c:v>44475</c:v>
                </c:pt>
                <c:pt idx="1">
                  <c:v>44474</c:v>
                </c:pt>
                <c:pt idx="2">
                  <c:v>44473</c:v>
                </c:pt>
                <c:pt idx="3">
                  <c:v>44470</c:v>
                </c:pt>
                <c:pt idx="4">
                  <c:v>44468</c:v>
                </c:pt>
                <c:pt idx="5">
                  <c:v>44467</c:v>
                </c:pt>
                <c:pt idx="6">
                  <c:v>44466</c:v>
                </c:pt>
                <c:pt idx="7">
                  <c:v>44463</c:v>
                </c:pt>
                <c:pt idx="8">
                  <c:v>44460</c:v>
                </c:pt>
                <c:pt idx="9">
                  <c:v>44459</c:v>
                </c:pt>
                <c:pt idx="10">
                  <c:v>44456</c:v>
                </c:pt>
                <c:pt idx="11">
                  <c:v>44455</c:v>
                </c:pt>
                <c:pt idx="12">
                  <c:v>44454</c:v>
                </c:pt>
                <c:pt idx="13">
                  <c:v>44453</c:v>
                </c:pt>
                <c:pt idx="14">
                  <c:v>44448</c:v>
                </c:pt>
                <c:pt idx="15">
                  <c:v>44447</c:v>
                </c:pt>
                <c:pt idx="16">
                  <c:v>44441</c:v>
                </c:pt>
                <c:pt idx="17">
                  <c:v>44439</c:v>
                </c:pt>
                <c:pt idx="18">
                  <c:v>44438</c:v>
                </c:pt>
                <c:pt idx="19">
                  <c:v>44435</c:v>
                </c:pt>
                <c:pt idx="20">
                  <c:v>44433</c:v>
                </c:pt>
                <c:pt idx="21">
                  <c:v>44431</c:v>
                </c:pt>
                <c:pt idx="22">
                  <c:v>44427</c:v>
                </c:pt>
                <c:pt idx="23">
                  <c:v>44426</c:v>
                </c:pt>
                <c:pt idx="24">
                  <c:v>44424</c:v>
                </c:pt>
                <c:pt idx="25">
                  <c:v>44420</c:v>
                </c:pt>
                <c:pt idx="26">
                  <c:v>44419</c:v>
                </c:pt>
                <c:pt idx="27">
                  <c:v>44418</c:v>
                </c:pt>
                <c:pt idx="28">
                  <c:v>44417</c:v>
                </c:pt>
                <c:pt idx="29">
                  <c:v>44414</c:v>
                </c:pt>
                <c:pt idx="30">
                  <c:v>44412</c:v>
                </c:pt>
                <c:pt idx="31">
                  <c:v>44411</c:v>
                </c:pt>
                <c:pt idx="32">
                  <c:v>44410</c:v>
                </c:pt>
                <c:pt idx="33">
                  <c:v>44407</c:v>
                </c:pt>
                <c:pt idx="34">
                  <c:v>44406</c:v>
                </c:pt>
                <c:pt idx="35">
                  <c:v>44405</c:v>
                </c:pt>
                <c:pt idx="36">
                  <c:v>44404</c:v>
                </c:pt>
                <c:pt idx="37">
                  <c:v>44403</c:v>
                </c:pt>
                <c:pt idx="38">
                  <c:v>44400</c:v>
                </c:pt>
                <c:pt idx="39">
                  <c:v>44399</c:v>
                </c:pt>
                <c:pt idx="40">
                  <c:v>44398</c:v>
                </c:pt>
                <c:pt idx="41">
                  <c:v>44397</c:v>
                </c:pt>
                <c:pt idx="42">
                  <c:v>44393</c:v>
                </c:pt>
                <c:pt idx="43">
                  <c:v>44392</c:v>
                </c:pt>
                <c:pt idx="44">
                  <c:v>44391</c:v>
                </c:pt>
                <c:pt idx="45">
                  <c:v>44389</c:v>
                </c:pt>
                <c:pt idx="46">
                  <c:v>44386</c:v>
                </c:pt>
                <c:pt idx="47">
                  <c:v>44385</c:v>
                </c:pt>
                <c:pt idx="48">
                  <c:v>44384</c:v>
                </c:pt>
                <c:pt idx="49">
                  <c:v>44383</c:v>
                </c:pt>
                <c:pt idx="50">
                  <c:v>44382</c:v>
                </c:pt>
                <c:pt idx="51">
                  <c:v>44379</c:v>
                </c:pt>
                <c:pt idx="52">
                  <c:v>44376</c:v>
                </c:pt>
                <c:pt idx="53">
                  <c:v>44375</c:v>
                </c:pt>
                <c:pt idx="54">
                  <c:v>44372</c:v>
                </c:pt>
                <c:pt idx="55">
                  <c:v>44371</c:v>
                </c:pt>
                <c:pt idx="56">
                  <c:v>44370</c:v>
                </c:pt>
                <c:pt idx="57">
                  <c:v>44368</c:v>
                </c:pt>
                <c:pt idx="58">
                  <c:v>44365</c:v>
                </c:pt>
                <c:pt idx="59">
                  <c:v>44364</c:v>
                </c:pt>
                <c:pt idx="60">
                  <c:v>44363</c:v>
                </c:pt>
                <c:pt idx="61">
                  <c:v>44363</c:v>
                </c:pt>
                <c:pt idx="62">
                  <c:v>44362</c:v>
                </c:pt>
                <c:pt idx="63">
                  <c:v>44361</c:v>
                </c:pt>
                <c:pt idx="64">
                  <c:v>44358</c:v>
                </c:pt>
                <c:pt idx="65">
                  <c:v>44357</c:v>
                </c:pt>
                <c:pt idx="66">
                  <c:v>44356</c:v>
                </c:pt>
                <c:pt idx="67">
                  <c:v>44355</c:v>
                </c:pt>
                <c:pt idx="68">
                  <c:v>44351</c:v>
                </c:pt>
                <c:pt idx="69">
                  <c:v>44349</c:v>
                </c:pt>
                <c:pt idx="70">
                  <c:v>44348</c:v>
                </c:pt>
                <c:pt idx="71">
                  <c:v>44347</c:v>
                </c:pt>
                <c:pt idx="72">
                  <c:v>44341</c:v>
                </c:pt>
                <c:pt idx="73">
                  <c:v>44340</c:v>
                </c:pt>
                <c:pt idx="74">
                  <c:v>44337</c:v>
                </c:pt>
                <c:pt idx="75">
                  <c:v>44336</c:v>
                </c:pt>
                <c:pt idx="76">
                  <c:v>44335</c:v>
                </c:pt>
                <c:pt idx="77">
                  <c:v>44334</c:v>
                </c:pt>
                <c:pt idx="78">
                  <c:v>44333</c:v>
                </c:pt>
                <c:pt idx="79">
                  <c:v>44330</c:v>
                </c:pt>
                <c:pt idx="80">
                  <c:v>44329</c:v>
                </c:pt>
                <c:pt idx="81">
                  <c:v>44328</c:v>
                </c:pt>
                <c:pt idx="82">
                  <c:v>44326</c:v>
                </c:pt>
                <c:pt idx="83">
                  <c:v>44323</c:v>
                </c:pt>
                <c:pt idx="84">
                  <c:v>44322</c:v>
                </c:pt>
                <c:pt idx="85">
                  <c:v>44321</c:v>
                </c:pt>
                <c:pt idx="86">
                  <c:v>44320</c:v>
                </c:pt>
                <c:pt idx="87">
                  <c:v>44319</c:v>
                </c:pt>
                <c:pt idx="88">
                  <c:v>44316</c:v>
                </c:pt>
                <c:pt idx="89">
                  <c:v>44315</c:v>
                </c:pt>
                <c:pt idx="90">
                  <c:v>44314</c:v>
                </c:pt>
                <c:pt idx="91">
                  <c:v>44313</c:v>
                </c:pt>
                <c:pt idx="92">
                  <c:v>44312</c:v>
                </c:pt>
                <c:pt idx="93">
                  <c:v>44309</c:v>
                </c:pt>
                <c:pt idx="94">
                  <c:v>44308</c:v>
                </c:pt>
                <c:pt idx="95">
                  <c:v>44307</c:v>
                </c:pt>
                <c:pt idx="96">
                  <c:v>44307</c:v>
                </c:pt>
                <c:pt idx="97">
                  <c:v>44306</c:v>
                </c:pt>
                <c:pt idx="98">
                  <c:v>44301</c:v>
                </c:pt>
                <c:pt idx="99">
                  <c:v>44300</c:v>
                </c:pt>
                <c:pt idx="100">
                  <c:v>44298</c:v>
                </c:pt>
                <c:pt idx="101">
                  <c:v>44295</c:v>
                </c:pt>
                <c:pt idx="102">
                  <c:v>44294</c:v>
                </c:pt>
                <c:pt idx="103">
                  <c:v>44293</c:v>
                </c:pt>
                <c:pt idx="104">
                  <c:v>44284</c:v>
                </c:pt>
                <c:pt idx="105">
                  <c:v>44281</c:v>
                </c:pt>
                <c:pt idx="106">
                  <c:v>44280</c:v>
                </c:pt>
                <c:pt idx="107">
                  <c:v>44277</c:v>
                </c:pt>
                <c:pt idx="108">
                  <c:v>44274</c:v>
                </c:pt>
                <c:pt idx="109">
                  <c:v>44273</c:v>
                </c:pt>
                <c:pt idx="110">
                  <c:v>44272</c:v>
                </c:pt>
                <c:pt idx="111">
                  <c:v>44270</c:v>
                </c:pt>
                <c:pt idx="112">
                  <c:v>44267</c:v>
                </c:pt>
                <c:pt idx="113">
                  <c:v>44267</c:v>
                </c:pt>
                <c:pt idx="114">
                  <c:v>44266</c:v>
                </c:pt>
                <c:pt idx="115">
                  <c:v>44265</c:v>
                </c:pt>
                <c:pt idx="116">
                  <c:v>44264</c:v>
                </c:pt>
                <c:pt idx="117">
                  <c:v>44264</c:v>
                </c:pt>
                <c:pt idx="118">
                  <c:v>44263</c:v>
                </c:pt>
                <c:pt idx="119">
                  <c:v>44260</c:v>
                </c:pt>
                <c:pt idx="120">
                  <c:v>44259</c:v>
                </c:pt>
                <c:pt idx="121">
                  <c:v>44258</c:v>
                </c:pt>
                <c:pt idx="122">
                  <c:v>44257</c:v>
                </c:pt>
                <c:pt idx="123">
                  <c:v>44252</c:v>
                </c:pt>
                <c:pt idx="124">
                  <c:v>44251</c:v>
                </c:pt>
                <c:pt idx="125">
                  <c:v>44250</c:v>
                </c:pt>
                <c:pt idx="126">
                  <c:v>44249</c:v>
                </c:pt>
                <c:pt idx="127">
                  <c:v>44246</c:v>
                </c:pt>
                <c:pt idx="128">
                  <c:v>44245</c:v>
                </c:pt>
                <c:pt idx="129">
                  <c:v>44244</c:v>
                </c:pt>
                <c:pt idx="130">
                  <c:v>44243</c:v>
                </c:pt>
                <c:pt idx="131">
                  <c:v>44242</c:v>
                </c:pt>
                <c:pt idx="132">
                  <c:v>44239</c:v>
                </c:pt>
                <c:pt idx="133">
                  <c:v>44238</c:v>
                </c:pt>
                <c:pt idx="134">
                  <c:v>44237</c:v>
                </c:pt>
                <c:pt idx="135">
                  <c:v>44236</c:v>
                </c:pt>
                <c:pt idx="136">
                  <c:v>44235</c:v>
                </c:pt>
                <c:pt idx="137">
                  <c:v>44232</c:v>
                </c:pt>
                <c:pt idx="138">
                  <c:v>44231</c:v>
                </c:pt>
                <c:pt idx="139">
                  <c:v>44229</c:v>
                </c:pt>
                <c:pt idx="140">
                  <c:v>44228</c:v>
                </c:pt>
                <c:pt idx="141">
                  <c:v>44223</c:v>
                </c:pt>
                <c:pt idx="142">
                  <c:v>44221</c:v>
                </c:pt>
                <c:pt idx="143">
                  <c:v>44216</c:v>
                </c:pt>
                <c:pt idx="144">
                  <c:v>44215</c:v>
                </c:pt>
                <c:pt idx="145">
                  <c:v>44211</c:v>
                </c:pt>
                <c:pt idx="146">
                  <c:v>44210</c:v>
                </c:pt>
                <c:pt idx="147">
                  <c:v>44209</c:v>
                </c:pt>
                <c:pt idx="148">
                  <c:v>44208</c:v>
                </c:pt>
                <c:pt idx="149">
                  <c:v>44207</c:v>
                </c:pt>
                <c:pt idx="150">
                  <c:v>44204</c:v>
                </c:pt>
                <c:pt idx="151">
                  <c:v>44203</c:v>
                </c:pt>
                <c:pt idx="152">
                  <c:v>44201</c:v>
                </c:pt>
                <c:pt idx="153">
                  <c:v>44200</c:v>
                </c:pt>
                <c:pt idx="154">
                  <c:v>44195</c:v>
                </c:pt>
                <c:pt idx="155">
                  <c:v>44194</c:v>
                </c:pt>
                <c:pt idx="156">
                  <c:v>44193</c:v>
                </c:pt>
                <c:pt idx="157">
                  <c:v>44188</c:v>
                </c:pt>
                <c:pt idx="158">
                  <c:v>44186</c:v>
                </c:pt>
                <c:pt idx="159">
                  <c:v>44183</c:v>
                </c:pt>
                <c:pt idx="160">
                  <c:v>44182</c:v>
                </c:pt>
                <c:pt idx="161">
                  <c:v>44181</c:v>
                </c:pt>
                <c:pt idx="162">
                  <c:v>44179</c:v>
                </c:pt>
                <c:pt idx="163">
                  <c:v>44174</c:v>
                </c:pt>
                <c:pt idx="164">
                  <c:v>44173</c:v>
                </c:pt>
                <c:pt idx="165">
                  <c:v>44172</c:v>
                </c:pt>
                <c:pt idx="166">
                  <c:v>44169</c:v>
                </c:pt>
                <c:pt idx="167">
                  <c:v>44167</c:v>
                </c:pt>
                <c:pt idx="168">
                  <c:v>44166</c:v>
                </c:pt>
                <c:pt idx="169">
                  <c:v>44161</c:v>
                </c:pt>
                <c:pt idx="170">
                  <c:v>44160</c:v>
                </c:pt>
                <c:pt idx="171">
                  <c:v>44159</c:v>
                </c:pt>
                <c:pt idx="172">
                  <c:v>44158</c:v>
                </c:pt>
                <c:pt idx="173">
                  <c:v>44155</c:v>
                </c:pt>
                <c:pt idx="174">
                  <c:v>44154</c:v>
                </c:pt>
                <c:pt idx="175">
                  <c:v>44152</c:v>
                </c:pt>
                <c:pt idx="176">
                  <c:v>44151</c:v>
                </c:pt>
                <c:pt idx="177">
                  <c:v>44147</c:v>
                </c:pt>
                <c:pt idx="178">
                  <c:v>44146</c:v>
                </c:pt>
                <c:pt idx="179">
                  <c:v>44145</c:v>
                </c:pt>
                <c:pt idx="180">
                  <c:v>44144</c:v>
                </c:pt>
                <c:pt idx="181">
                  <c:v>44141</c:v>
                </c:pt>
                <c:pt idx="182">
                  <c:v>44140</c:v>
                </c:pt>
                <c:pt idx="183">
                  <c:v>44139</c:v>
                </c:pt>
                <c:pt idx="184">
                  <c:v>44138</c:v>
                </c:pt>
                <c:pt idx="185">
                  <c:v>44137</c:v>
                </c:pt>
                <c:pt idx="186">
                  <c:v>44134</c:v>
                </c:pt>
                <c:pt idx="187">
                  <c:v>44133</c:v>
                </c:pt>
                <c:pt idx="188">
                  <c:v>44132</c:v>
                </c:pt>
                <c:pt idx="189">
                  <c:v>44131</c:v>
                </c:pt>
                <c:pt idx="190">
                  <c:v>44130</c:v>
                </c:pt>
                <c:pt idx="191">
                  <c:v>44126</c:v>
                </c:pt>
                <c:pt idx="192">
                  <c:v>44124</c:v>
                </c:pt>
                <c:pt idx="193">
                  <c:v>44118</c:v>
                </c:pt>
                <c:pt idx="194">
                  <c:v>44117</c:v>
                </c:pt>
                <c:pt idx="195">
                  <c:v>44116</c:v>
                </c:pt>
                <c:pt idx="196">
                  <c:v>44112</c:v>
                </c:pt>
                <c:pt idx="197">
                  <c:v>44111</c:v>
                </c:pt>
                <c:pt idx="198">
                  <c:v>44110</c:v>
                </c:pt>
                <c:pt idx="199">
                  <c:v>44109</c:v>
                </c:pt>
                <c:pt idx="200">
                  <c:v>44106</c:v>
                </c:pt>
                <c:pt idx="201">
                  <c:v>44105</c:v>
                </c:pt>
                <c:pt idx="202">
                  <c:v>44104</c:v>
                </c:pt>
                <c:pt idx="203">
                  <c:v>44103</c:v>
                </c:pt>
                <c:pt idx="204">
                  <c:v>44102</c:v>
                </c:pt>
                <c:pt idx="205">
                  <c:v>44099</c:v>
                </c:pt>
                <c:pt idx="206">
                  <c:v>44098</c:v>
                </c:pt>
                <c:pt idx="207">
                  <c:v>44097</c:v>
                </c:pt>
                <c:pt idx="208">
                  <c:v>44096</c:v>
                </c:pt>
                <c:pt idx="209">
                  <c:v>44095</c:v>
                </c:pt>
                <c:pt idx="210">
                  <c:v>44092</c:v>
                </c:pt>
                <c:pt idx="211">
                  <c:v>44091</c:v>
                </c:pt>
                <c:pt idx="212">
                  <c:v>44089</c:v>
                </c:pt>
                <c:pt idx="213">
                  <c:v>44088</c:v>
                </c:pt>
                <c:pt idx="214">
                  <c:v>44085</c:v>
                </c:pt>
                <c:pt idx="215">
                  <c:v>44084</c:v>
                </c:pt>
                <c:pt idx="216">
                  <c:v>44083</c:v>
                </c:pt>
                <c:pt idx="217">
                  <c:v>44082</c:v>
                </c:pt>
                <c:pt idx="218">
                  <c:v>44081</c:v>
                </c:pt>
                <c:pt idx="219">
                  <c:v>44078</c:v>
                </c:pt>
                <c:pt idx="220">
                  <c:v>44077</c:v>
                </c:pt>
                <c:pt idx="221">
                  <c:v>44076</c:v>
                </c:pt>
                <c:pt idx="222">
                  <c:v>44075</c:v>
                </c:pt>
                <c:pt idx="223">
                  <c:v>44074</c:v>
                </c:pt>
                <c:pt idx="224">
                  <c:v>44071</c:v>
                </c:pt>
                <c:pt idx="225">
                  <c:v>44070</c:v>
                </c:pt>
                <c:pt idx="226">
                  <c:v>44069</c:v>
                </c:pt>
                <c:pt idx="227">
                  <c:v>44068</c:v>
                </c:pt>
                <c:pt idx="228">
                  <c:v>44067</c:v>
                </c:pt>
                <c:pt idx="229">
                  <c:v>44064</c:v>
                </c:pt>
                <c:pt idx="230">
                  <c:v>44063</c:v>
                </c:pt>
                <c:pt idx="231">
                  <c:v>44062</c:v>
                </c:pt>
                <c:pt idx="232">
                  <c:v>44061</c:v>
                </c:pt>
                <c:pt idx="233">
                  <c:v>44060</c:v>
                </c:pt>
                <c:pt idx="234">
                  <c:v>44057</c:v>
                </c:pt>
                <c:pt idx="235">
                  <c:v>44056</c:v>
                </c:pt>
                <c:pt idx="236">
                  <c:v>44055</c:v>
                </c:pt>
                <c:pt idx="237">
                  <c:v>44054</c:v>
                </c:pt>
                <c:pt idx="238">
                  <c:v>44053</c:v>
                </c:pt>
                <c:pt idx="239">
                  <c:v>44050</c:v>
                </c:pt>
                <c:pt idx="240">
                  <c:v>44049</c:v>
                </c:pt>
                <c:pt idx="241">
                  <c:v>44047</c:v>
                </c:pt>
                <c:pt idx="242">
                  <c:v>44043</c:v>
                </c:pt>
                <c:pt idx="243">
                  <c:v>44042</c:v>
                </c:pt>
                <c:pt idx="244">
                  <c:v>44041</c:v>
                </c:pt>
                <c:pt idx="245">
                  <c:v>44040</c:v>
                </c:pt>
                <c:pt idx="246">
                  <c:v>44039</c:v>
                </c:pt>
                <c:pt idx="247">
                  <c:v>44036</c:v>
                </c:pt>
                <c:pt idx="248">
                  <c:v>44035</c:v>
                </c:pt>
                <c:pt idx="249">
                  <c:v>44033</c:v>
                </c:pt>
                <c:pt idx="250">
                  <c:v>44029</c:v>
                </c:pt>
                <c:pt idx="251">
                  <c:v>44026</c:v>
                </c:pt>
                <c:pt idx="252">
                  <c:v>44025</c:v>
                </c:pt>
                <c:pt idx="253">
                  <c:v>44022</c:v>
                </c:pt>
                <c:pt idx="254">
                  <c:v>44021</c:v>
                </c:pt>
                <c:pt idx="255">
                  <c:v>44020</c:v>
                </c:pt>
                <c:pt idx="256">
                  <c:v>44015</c:v>
                </c:pt>
                <c:pt idx="257">
                  <c:v>44014</c:v>
                </c:pt>
                <c:pt idx="258">
                  <c:v>44013</c:v>
                </c:pt>
                <c:pt idx="259">
                  <c:v>44012</c:v>
                </c:pt>
              </c:numCache>
            </c:numRef>
          </c:cat>
          <c:val>
            <c:numRef>
              <c:f>'Crobex-KOEI 071021'!$D$2:$D$261</c:f>
              <c:numCache>
                <c:formatCode>#,##0.0</c:formatCode>
                <c:ptCount val="260"/>
                <c:pt idx="0">
                  <c:v>125.38065431223214</c:v>
                </c:pt>
                <c:pt idx="1">
                  <c:v>125.34796953532114</c:v>
                </c:pt>
                <c:pt idx="2">
                  <c:v>125.0254386235392</c:v>
                </c:pt>
                <c:pt idx="3">
                  <c:v>124.8206962474176</c:v>
                </c:pt>
                <c:pt idx="4">
                  <c:v>122.32925287533534</c:v>
                </c:pt>
                <c:pt idx="5">
                  <c:v>122.58148068206347</c:v>
                </c:pt>
                <c:pt idx="6">
                  <c:v>122.05297400635196</c:v>
                </c:pt>
                <c:pt idx="7">
                  <c:v>121.80999660818352</c:v>
                </c:pt>
                <c:pt idx="8">
                  <c:v>119.97964910116863</c:v>
                </c:pt>
                <c:pt idx="9">
                  <c:v>119.61209953439611</c:v>
                </c:pt>
                <c:pt idx="10">
                  <c:v>121.40606210107615</c:v>
                </c:pt>
                <c:pt idx="11">
                  <c:v>121.40791218278808</c:v>
                </c:pt>
                <c:pt idx="12">
                  <c:v>121.44059695969906</c:v>
                </c:pt>
                <c:pt idx="13">
                  <c:v>121.59045357836639</c:v>
                </c:pt>
                <c:pt idx="14">
                  <c:v>120.68391353951466</c:v>
                </c:pt>
                <c:pt idx="15">
                  <c:v>120.53344022694337</c:v>
                </c:pt>
                <c:pt idx="16">
                  <c:v>121.24263821652124</c:v>
                </c:pt>
                <c:pt idx="17">
                  <c:v>121.33699238383029</c:v>
                </c:pt>
                <c:pt idx="18">
                  <c:v>121.55591871974345</c:v>
                </c:pt>
                <c:pt idx="19">
                  <c:v>121.14458388578831</c:v>
                </c:pt>
                <c:pt idx="20">
                  <c:v>120.77333415559188</c:v>
                </c:pt>
                <c:pt idx="21">
                  <c:v>120.64136166013999</c:v>
                </c:pt>
                <c:pt idx="22">
                  <c:v>120.33301470814961</c:v>
                </c:pt>
                <c:pt idx="23">
                  <c:v>121.0927815978539</c:v>
                </c:pt>
                <c:pt idx="24">
                  <c:v>121.5608522709753</c:v>
                </c:pt>
                <c:pt idx="25">
                  <c:v>120.89420616077209</c:v>
                </c:pt>
                <c:pt idx="26">
                  <c:v>121.1155992723012</c:v>
                </c:pt>
                <c:pt idx="27">
                  <c:v>121.11374919058926</c:v>
                </c:pt>
                <c:pt idx="28">
                  <c:v>120.97375967438562</c:v>
                </c:pt>
                <c:pt idx="29">
                  <c:v>120.85967130214918</c:v>
                </c:pt>
                <c:pt idx="30">
                  <c:v>120.70241435663409</c:v>
                </c:pt>
                <c:pt idx="31">
                  <c:v>120.46498720360151</c:v>
                </c:pt>
                <c:pt idx="32">
                  <c:v>120.21029262125744</c:v>
                </c:pt>
                <c:pt idx="33">
                  <c:v>120.15109000647529</c:v>
                </c:pt>
                <c:pt idx="34">
                  <c:v>120.48040455120102</c:v>
                </c:pt>
                <c:pt idx="35">
                  <c:v>119.26983441768679</c:v>
                </c:pt>
                <c:pt idx="36">
                  <c:v>119.08544294039653</c:v>
                </c:pt>
                <c:pt idx="37">
                  <c:v>119.00033918164721</c:v>
                </c:pt>
                <c:pt idx="38">
                  <c:v>119.07865930745277</c:v>
                </c:pt>
                <c:pt idx="39">
                  <c:v>118.74071104807129</c:v>
                </c:pt>
                <c:pt idx="40">
                  <c:v>118.31149209090069</c:v>
                </c:pt>
                <c:pt idx="41">
                  <c:v>118.65005704418611</c:v>
                </c:pt>
                <c:pt idx="42">
                  <c:v>119.28771854090223</c:v>
                </c:pt>
                <c:pt idx="43">
                  <c:v>119.50047793777559</c:v>
                </c:pt>
                <c:pt idx="44">
                  <c:v>119.62566680028368</c:v>
                </c:pt>
                <c:pt idx="45">
                  <c:v>120.77210076778393</c:v>
                </c:pt>
                <c:pt idx="46">
                  <c:v>120.50383891955228</c:v>
                </c:pt>
                <c:pt idx="47">
                  <c:v>121.12669976257287</c:v>
                </c:pt>
                <c:pt idx="48">
                  <c:v>121.46896487928218</c:v>
                </c:pt>
                <c:pt idx="49">
                  <c:v>120.9262742437791</c:v>
                </c:pt>
                <c:pt idx="50">
                  <c:v>121.3499429558139</c:v>
                </c:pt>
                <c:pt idx="51">
                  <c:v>121.50843328913695</c:v>
                </c:pt>
                <c:pt idx="52">
                  <c:v>123.0933366223675</c:v>
                </c:pt>
                <c:pt idx="53">
                  <c:v>123.43498504517282</c:v>
                </c:pt>
                <c:pt idx="54">
                  <c:v>123.64404427862232</c:v>
                </c:pt>
                <c:pt idx="55">
                  <c:v>123.25182695569055</c:v>
                </c:pt>
                <c:pt idx="56">
                  <c:v>122.62896611266999</c:v>
                </c:pt>
                <c:pt idx="57">
                  <c:v>122.17631278714811</c:v>
                </c:pt>
                <c:pt idx="58">
                  <c:v>122.86269310227868</c:v>
                </c:pt>
                <c:pt idx="59">
                  <c:v>123.1186210724307</c:v>
                </c:pt>
                <c:pt idx="60">
                  <c:v>122.91326200240511</c:v>
                </c:pt>
                <c:pt idx="61">
                  <c:v>122.91326200240511</c:v>
                </c:pt>
                <c:pt idx="62">
                  <c:v>121.71070888964262</c:v>
                </c:pt>
                <c:pt idx="63">
                  <c:v>121.217970460362</c:v>
                </c:pt>
                <c:pt idx="64">
                  <c:v>121.41592920353983</c:v>
                </c:pt>
                <c:pt idx="65">
                  <c:v>120.85782122043724</c:v>
                </c:pt>
                <c:pt idx="66">
                  <c:v>120.75051648114459</c:v>
                </c:pt>
                <c:pt idx="67">
                  <c:v>120.22817674447288</c:v>
                </c:pt>
                <c:pt idx="68">
                  <c:v>120.18932502852211</c:v>
                </c:pt>
                <c:pt idx="69">
                  <c:v>120.36076593382874</c:v>
                </c:pt>
                <c:pt idx="70">
                  <c:v>119.9259967315223</c:v>
                </c:pt>
                <c:pt idx="71">
                  <c:v>119.19706453701704</c:v>
                </c:pt>
                <c:pt idx="72">
                  <c:v>119.35432148253216</c:v>
                </c:pt>
                <c:pt idx="73">
                  <c:v>119.67870247602603</c:v>
                </c:pt>
                <c:pt idx="74">
                  <c:v>119.86062717770034</c:v>
                </c:pt>
                <c:pt idx="75">
                  <c:v>120.48533810243288</c:v>
                </c:pt>
                <c:pt idx="76">
                  <c:v>120.224476581049</c:v>
                </c:pt>
                <c:pt idx="77">
                  <c:v>120.40825136443527</c:v>
                </c:pt>
                <c:pt idx="78">
                  <c:v>119.82239215565356</c:v>
                </c:pt>
                <c:pt idx="79">
                  <c:v>119.64108414788319</c:v>
                </c:pt>
                <c:pt idx="80">
                  <c:v>119.49862785606365</c:v>
                </c:pt>
                <c:pt idx="81">
                  <c:v>120.05796922697418</c:v>
                </c:pt>
                <c:pt idx="82">
                  <c:v>120.84610403626159</c:v>
                </c:pt>
                <c:pt idx="83">
                  <c:v>119.36295519718787</c:v>
                </c:pt>
                <c:pt idx="84">
                  <c:v>119.06200857204527</c:v>
                </c:pt>
                <c:pt idx="85">
                  <c:v>118.61428879775524</c:v>
                </c:pt>
                <c:pt idx="86">
                  <c:v>118.205420739416</c:v>
                </c:pt>
                <c:pt idx="87">
                  <c:v>117.53137430236502</c:v>
                </c:pt>
                <c:pt idx="88">
                  <c:v>116.77160741266073</c:v>
                </c:pt>
                <c:pt idx="89">
                  <c:v>116.80675896518761</c:v>
                </c:pt>
                <c:pt idx="90">
                  <c:v>116.36643951774536</c:v>
                </c:pt>
                <c:pt idx="91">
                  <c:v>117.20390983935125</c:v>
                </c:pt>
                <c:pt idx="92">
                  <c:v>116.88446239708921</c:v>
                </c:pt>
                <c:pt idx="93">
                  <c:v>116.37692331411304</c:v>
                </c:pt>
                <c:pt idx="94">
                  <c:v>116.14936326354415</c:v>
                </c:pt>
                <c:pt idx="95">
                  <c:v>115.80278128950697</c:v>
                </c:pt>
                <c:pt idx="96">
                  <c:v>115.80278128950697</c:v>
                </c:pt>
                <c:pt idx="97">
                  <c:v>115.90515247756777</c:v>
                </c:pt>
                <c:pt idx="98">
                  <c:v>116.07227652554654</c:v>
                </c:pt>
                <c:pt idx="99">
                  <c:v>116.32388763837069</c:v>
                </c:pt>
                <c:pt idx="100">
                  <c:v>116.07227652554654</c:v>
                </c:pt>
                <c:pt idx="101">
                  <c:v>116.4965619314853</c:v>
                </c:pt>
                <c:pt idx="102">
                  <c:v>116.42440874471957</c:v>
                </c:pt>
                <c:pt idx="103">
                  <c:v>116.0161573802843</c:v>
                </c:pt>
                <c:pt idx="104">
                  <c:v>114.1765594647097</c:v>
                </c:pt>
                <c:pt idx="105">
                  <c:v>113.96873361906819</c:v>
                </c:pt>
                <c:pt idx="106">
                  <c:v>113.87006259443126</c:v>
                </c:pt>
                <c:pt idx="107">
                  <c:v>114.47935617156423</c:v>
                </c:pt>
                <c:pt idx="108">
                  <c:v>114.36095094199995</c:v>
                </c:pt>
                <c:pt idx="109">
                  <c:v>114.43865437390153</c:v>
                </c:pt>
                <c:pt idx="110">
                  <c:v>114.92152570071845</c:v>
                </c:pt>
                <c:pt idx="111">
                  <c:v>115.80524806512287</c:v>
                </c:pt>
                <c:pt idx="112">
                  <c:v>115.33409392248157</c:v>
                </c:pt>
                <c:pt idx="113">
                  <c:v>115.33409392248157</c:v>
                </c:pt>
                <c:pt idx="114">
                  <c:v>115.0072461533718</c:v>
                </c:pt>
                <c:pt idx="115">
                  <c:v>114.87157349449602</c:v>
                </c:pt>
                <c:pt idx="116">
                  <c:v>114.90179149579107</c:v>
                </c:pt>
                <c:pt idx="117">
                  <c:v>114.90179149579107</c:v>
                </c:pt>
                <c:pt idx="118">
                  <c:v>113.8817797786069</c:v>
                </c:pt>
                <c:pt idx="119">
                  <c:v>112.84080046868736</c:v>
                </c:pt>
                <c:pt idx="120">
                  <c:v>113.80530973451329</c:v>
                </c:pt>
                <c:pt idx="121">
                  <c:v>113.7245228330918</c:v>
                </c:pt>
                <c:pt idx="122">
                  <c:v>113.53581449847367</c:v>
                </c:pt>
                <c:pt idx="123">
                  <c:v>113.41679257500539</c:v>
                </c:pt>
                <c:pt idx="124">
                  <c:v>113.64990287071012</c:v>
                </c:pt>
                <c:pt idx="125">
                  <c:v>113.0221084764577</c:v>
                </c:pt>
                <c:pt idx="126">
                  <c:v>113.3175048564645</c:v>
                </c:pt>
                <c:pt idx="127">
                  <c:v>114.03842003021801</c:v>
                </c:pt>
                <c:pt idx="128">
                  <c:v>113.48771237396318</c:v>
                </c:pt>
                <c:pt idx="129">
                  <c:v>113.40075853350189</c:v>
                </c:pt>
                <c:pt idx="130">
                  <c:v>113.09364496931948</c:v>
                </c:pt>
                <c:pt idx="131">
                  <c:v>112.38383028583763</c:v>
                </c:pt>
                <c:pt idx="132">
                  <c:v>111.85470691622213</c:v>
                </c:pt>
                <c:pt idx="133">
                  <c:v>111.29351546359965</c:v>
                </c:pt>
                <c:pt idx="134">
                  <c:v>111.09555672042181</c:v>
                </c:pt>
                <c:pt idx="135">
                  <c:v>110.26733680737566</c:v>
                </c:pt>
                <c:pt idx="136">
                  <c:v>110.56890012642226</c:v>
                </c:pt>
                <c:pt idx="137">
                  <c:v>110.40547624186733</c:v>
                </c:pt>
                <c:pt idx="138">
                  <c:v>110.44247787610621</c:v>
                </c:pt>
                <c:pt idx="139">
                  <c:v>110.69902254016219</c:v>
                </c:pt>
                <c:pt idx="140">
                  <c:v>110.57938392278992</c:v>
                </c:pt>
                <c:pt idx="141">
                  <c:v>110.91856556997935</c:v>
                </c:pt>
                <c:pt idx="142">
                  <c:v>109.7215627023527</c:v>
                </c:pt>
                <c:pt idx="143">
                  <c:v>112.38259689802965</c:v>
                </c:pt>
                <c:pt idx="144">
                  <c:v>112.11310166199007</c:v>
                </c:pt>
                <c:pt idx="145">
                  <c:v>112.70882797323549</c:v>
                </c:pt>
                <c:pt idx="146">
                  <c:v>112.34991212111869</c:v>
                </c:pt>
                <c:pt idx="147">
                  <c:v>112.42699885911627</c:v>
                </c:pt>
                <c:pt idx="148">
                  <c:v>112.14393635718911</c:v>
                </c:pt>
                <c:pt idx="149">
                  <c:v>111.53587616786407</c:v>
                </c:pt>
                <c:pt idx="150">
                  <c:v>111.38971971262063</c:v>
                </c:pt>
                <c:pt idx="151">
                  <c:v>110.13166414849988</c:v>
                </c:pt>
                <c:pt idx="152">
                  <c:v>108.89580956492244</c:v>
                </c:pt>
                <c:pt idx="153">
                  <c:v>107.55080016034042</c:v>
                </c:pt>
                <c:pt idx="154">
                  <c:v>107.26095402546947</c:v>
                </c:pt>
                <c:pt idx="155">
                  <c:v>107.49406432117419</c:v>
                </c:pt>
                <c:pt idx="156">
                  <c:v>107.50516481144585</c:v>
                </c:pt>
                <c:pt idx="157">
                  <c:v>106.38648206962473</c:v>
                </c:pt>
                <c:pt idx="158">
                  <c:v>105.74943726681263</c:v>
                </c:pt>
                <c:pt idx="159">
                  <c:v>106.28041071814005</c:v>
                </c:pt>
                <c:pt idx="160">
                  <c:v>104.94773519163762</c:v>
                </c:pt>
                <c:pt idx="161">
                  <c:v>105.68653448860658</c:v>
                </c:pt>
                <c:pt idx="162">
                  <c:v>107.16166630692857</c:v>
                </c:pt>
                <c:pt idx="163">
                  <c:v>108.81748943911688</c:v>
                </c:pt>
                <c:pt idx="164">
                  <c:v>108.40923807468164</c:v>
                </c:pt>
                <c:pt idx="165">
                  <c:v>108.42033856495328</c:v>
                </c:pt>
                <c:pt idx="166">
                  <c:v>107.82152878418798</c:v>
                </c:pt>
                <c:pt idx="167">
                  <c:v>107.89553205266567</c:v>
                </c:pt>
                <c:pt idx="168">
                  <c:v>105.77657179858777</c:v>
                </c:pt>
                <c:pt idx="169">
                  <c:v>104.36002590114397</c:v>
                </c:pt>
                <c:pt idx="170">
                  <c:v>104.78986155221857</c:v>
                </c:pt>
                <c:pt idx="171">
                  <c:v>104.23545373253987</c:v>
                </c:pt>
                <c:pt idx="172">
                  <c:v>104.59621966636861</c:v>
                </c:pt>
                <c:pt idx="173">
                  <c:v>103.94190743424501</c:v>
                </c:pt>
                <c:pt idx="174">
                  <c:v>104.12321544201536</c:v>
                </c:pt>
                <c:pt idx="175">
                  <c:v>104.55058431747402</c:v>
                </c:pt>
                <c:pt idx="176">
                  <c:v>103.2080416885079</c:v>
                </c:pt>
                <c:pt idx="177">
                  <c:v>101.44244704141101</c:v>
                </c:pt>
                <c:pt idx="178">
                  <c:v>100.85288766920539</c:v>
                </c:pt>
                <c:pt idx="179">
                  <c:v>100.9682094292498</c:v>
                </c:pt>
                <c:pt idx="180">
                  <c:v>100.91455705960348</c:v>
                </c:pt>
                <c:pt idx="181">
                  <c:v>97.889673460577839</c:v>
                </c:pt>
                <c:pt idx="182">
                  <c:v>98.133267552650238</c:v>
                </c:pt>
                <c:pt idx="183">
                  <c:v>97.522740587709293</c:v>
                </c:pt>
                <c:pt idx="184">
                  <c:v>97.387067928833531</c:v>
                </c:pt>
                <c:pt idx="185">
                  <c:v>96.613117079337684</c:v>
                </c:pt>
                <c:pt idx="186">
                  <c:v>97.109555672042191</c:v>
                </c:pt>
                <c:pt idx="187">
                  <c:v>96.315870617618941</c:v>
                </c:pt>
                <c:pt idx="188">
                  <c:v>97.144707224569089</c:v>
                </c:pt>
                <c:pt idx="189">
                  <c:v>98.155468533193556</c:v>
                </c:pt>
                <c:pt idx="190">
                  <c:v>97.996361505966519</c:v>
                </c:pt>
                <c:pt idx="191">
                  <c:v>98.817181092164901</c:v>
                </c:pt>
                <c:pt idx="192">
                  <c:v>98.597638062347741</c:v>
                </c:pt>
                <c:pt idx="193">
                  <c:v>99.39378989238692</c:v>
                </c:pt>
                <c:pt idx="194">
                  <c:v>99.350621319108271</c:v>
                </c:pt>
                <c:pt idx="195">
                  <c:v>99.649101168634942</c:v>
                </c:pt>
                <c:pt idx="196">
                  <c:v>99.6540347198668</c:v>
                </c:pt>
                <c:pt idx="197">
                  <c:v>99.382072708211282</c:v>
                </c:pt>
                <c:pt idx="198">
                  <c:v>99.795874317782378</c:v>
                </c:pt>
                <c:pt idx="199">
                  <c:v>99.447442262033235</c:v>
                </c:pt>
                <c:pt idx="200">
                  <c:v>99.217415435848409</c:v>
                </c:pt>
                <c:pt idx="201">
                  <c:v>99.18288057722549</c:v>
                </c:pt>
                <c:pt idx="202">
                  <c:v>99.197681230921035</c:v>
                </c:pt>
                <c:pt idx="203">
                  <c:v>99.158212821066272</c:v>
                </c:pt>
                <c:pt idx="204">
                  <c:v>99.948197712065621</c:v>
                </c:pt>
                <c:pt idx="205">
                  <c:v>99.827942400789368</c:v>
                </c:pt>
                <c:pt idx="206">
                  <c:v>101.02124510499213</c:v>
                </c:pt>
                <c:pt idx="207">
                  <c:v>101.48191545126576</c:v>
                </c:pt>
                <c:pt idx="208">
                  <c:v>99.842743054484913</c:v>
                </c:pt>
                <c:pt idx="209">
                  <c:v>99.531929326878611</c:v>
                </c:pt>
                <c:pt idx="210">
                  <c:v>99.416607566834202</c:v>
                </c:pt>
                <c:pt idx="211">
                  <c:v>99.322870093429131</c:v>
                </c:pt>
                <c:pt idx="212">
                  <c:v>99.724337824920596</c:v>
                </c:pt>
                <c:pt idx="213">
                  <c:v>99.212481884616579</c:v>
                </c:pt>
                <c:pt idx="214">
                  <c:v>99.293268786038041</c:v>
                </c:pt>
                <c:pt idx="215">
                  <c:v>99.074342450124888</c:v>
                </c:pt>
                <c:pt idx="216">
                  <c:v>98.989855385279526</c:v>
                </c:pt>
                <c:pt idx="217">
                  <c:v>98.24550584317474</c:v>
                </c:pt>
                <c:pt idx="218">
                  <c:v>98.811630847029079</c:v>
                </c:pt>
                <c:pt idx="219">
                  <c:v>99.211865190712587</c:v>
                </c:pt>
                <c:pt idx="220">
                  <c:v>100.19117511023406</c:v>
                </c:pt>
                <c:pt idx="221">
                  <c:v>100.18809164071413</c:v>
                </c:pt>
                <c:pt idx="222">
                  <c:v>100.2694952360396</c:v>
                </c:pt>
                <c:pt idx="223">
                  <c:v>99.724954518824589</c:v>
                </c:pt>
                <c:pt idx="224">
                  <c:v>99.085442940396547</c:v>
                </c:pt>
                <c:pt idx="225">
                  <c:v>99.678702476026032</c:v>
                </c:pt>
                <c:pt idx="226">
                  <c:v>99.544879898862206</c:v>
                </c:pt>
                <c:pt idx="227">
                  <c:v>99.718787579784774</c:v>
                </c:pt>
                <c:pt idx="228">
                  <c:v>99.226049150504153</c:v>
                </c:pt>
                <c:pt idx="229">
                  <c:v>98.620455736795037</c:v>
                </c:pt>
                <c:pt idx="230">
                  <c:v>98.42064691190528</c:v>
                </c:pt>
                <c:pt idx="231">
                  <c:v>98.285590946933482</c:v>
                </c:pt>
                <c:pt idx="232">
                  <c:v>98.735777496839432</c:v>
                </c:pt>
                <c:pt idx="233">
                  <c:v>98.527334957293959</c:v>
                </c:pt>
                <c:pt idx="234">
                  <c:v>98.829514970244517</c:v>
                </c:pt>
                <c:pt idx="235">
                  <c:v>98.942369954672998</c:v>
                </c:pt>
                <c:pt idx="236">
                  <c:v>99.092843267244305</c:v>
                </c:pt>
                <c:pt idx="237">
                  <c:v>98.577903857420367</c:v>
                </c:pt>
                <c:pt idx="238">
                  <c:v>98.130800777034324</c:v>
                </c:pt>
                <c:pt idx="239">
                  <c:v>97.218710493046785</c:v>
                </c:pt>
                <c:pt idx="240">
                  <c:v>98.053097345132741</c:v>
                </c:pt>
                <c:pt idx="241">
                  <c:v>97.507323240109784</c:v>
                </c:pt>
                <c:pt idx="242">
                  <c:v>97.053436526779933</c:v>
                </c:pt>
                <c:pt idx="243">
                  <c:v>97.285930128580674</c:v>
                </c:pt>
                <c:pt idx="244">
                  <c:v>97.498072831550061</c:v>
                </c:pt>
                <c:pt idx="245">
                  <c:v>97.602910795226791</c:v>
                </c:pt>
                <c:pt idx="246">
                  <c:v>97.910641053313199</c:v>
                </c:pt>
                <c:pt idx="247">
                  <c:v>98.378711726434588</c:v>
                </c:pt>
                <c:pt idx="248">
                  <c:v>99.290185316518148</c:v>
                </c:pt>
                <c:pt idx="249">
                  <c:v>98.922635749745609</c:v>
                </c:pt>
                <c:pt idx="250">
                  <c:v>99.042891061021862</c:v>
                </c:pt>
                <c:pt idx="251">
                  <c:v>99.080509389164689</c:v>
                </c:pt>
                <c:pt idx="252">
                  <c:v>99.420307730258088</c:v>
                </c:pt>
                <c:pt idx="253">
                  <c:v>99.157596127162293</c:v>
                </c:pt>
                <c:pt idx="254">
                  <c:v>99.573864512349303</c:v>
                </c:pt>
                <c:pt idx="255">
                  <c:v>99.553513613517936</c:v>
                </c:pt>
                <c:pt idx="256">
                  <c:v>100.19117511023406</c:v>
                </c:pt>
                <c:pt idx="257">
                  <c:v>100.42736887545867</c:v>
                </c:pt>
                <c:pt idx="258">
                  <c:v>99.59421541118067</c:v>
                </c:pt>
                <c:pt idx="259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086-420B-B935-677BBB0DA526}"/>
            </c:ext>
          </c:extLst>
        </c:ser>
        <c:ser>
          <c:idx val="1"/>
          <c:order val="1"/>
          <c:tx>
            <c:strRef>
              <c:f>'Crobex-KOEI 071021'!$E$1</c:f>
              <c:strCache>
                <c:ptCount val="1"/>
                <c:pt idx="0">
                  <c:v>KOEI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dLbls>
            <c:dLbl>
              <c:idx val="259"/>
              <c:layout>
                <c:manualLayout>
                  <c:x val="-5.0600882155326645E-3"/>
                  <c:y val="-6.01851851851852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H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086-420B-B935-677BBB0DA5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H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'Crobex-KOEI 071021'!$A$2:$A$261</c:f>
              <c:numCache>
                <c:formatCode>yyyy\-mm\-dd</c:formatCode>
                <c:ptCount val="260"/>
                <c:pt idx="0">
                  <c:v>44475</c:v>
                </c:pt>
                <c:pt idx="1">
                  <c:v>44474</c:v>
                </c:pt>
                <c:pt idx="2">
                  <c:v>44473</c:v>
                </c:pt>
                <c:pt idx="3">
                  <c:v>44470</c:v>
                </c:pt>
                <c:pt idx="4">
                  <c:v>44468</c:v>
                </c:pt>
                <c:pt idx="5">
                  <c:v>44467</c:v>
                </c:pt>
                <c:pt idx="6">
                  <c:v>44466</c:v>
                </c:pt>
                <c:pt idx="7">
                  <c:v>44463</c:v>
                </c:pt>
                <c:pt idx="8">
                  <c:v>44460</c:v>
                </c:pt>
                <c:pt idx="9">
                  <c:v>44459</c:v>
                </c:pt>
                <c:pt idx="10">
                  <c:v>44456</c:v>
                </c:pt>
                <c:pt idx="11">
                  <c:v>44455</c:v>
                </c:pt>
                <c:pt idx="12">
                  <c:v>44454</c:v>
                </c:pt>
                <c:pt idx="13">
                  <c:v>44453</c:v>
                </c:pt>
                <c:pt idx="14">
                  <c:v>44448</c:v>
                </c:pt>
                <c:pt idx="15">
                  <c:v>44447</c:v>
                </c:pt>
                <c:pt idx="16">
                  <c:v>44441</c:v>
                </c:pt>
                <c:pt idx="17">
                  <c:v>44439</c:v>
                </c:pt>
                <c:pt idx="18">
                  <c:v>44438</c:v>
                </c:pt>
                <c:pt idx="19">
                  <c:v>44435</c:v>
                </c:pt>
                <c:pt idx="20">
                  <c:v>44433</c:v>
                </c:pt>
                <c:pt idx="21">
                  <c:v>44431</c:v>
                </c:pt>
                <c:pt idx="22">
                  <c:v>44427</c:v>
                </c:pt>
                <c:pt idx="23">
                  <c:v>44426</c:v>
                </c:pt>
                <c:pt idx="24">
                  <c:v>44424</c:v>
                </c:pt>
                <c:pt idx="25">
                  <c:v>44420</c:v>
                </c:pt>
                <c:pt idx="26">
                  <c:v>44419</c:v>
                </c:pt>
                <c:pt idx="27">
                  <c:v>44418</c:v>
                </c:pt>
                <c:pt idx="28">
                  <c:v>44417</c:v>
                </c:pt>
                <c:pt idx="29">
                  <c:v>44414</c:v>
                </c:pt>
                <c:pt idx="30">
                  <c:v>44412</c:v>
                </c:pt>
                <c:pt idx="31">
                  <c:v>44411</c:v>
                </c:pt>
                <c:pt idx="32">
                  <c:v>44410</c:v>
                </c:pt>
                <c:pt idx="33">
                  <c:v>44407</c:v>
                </c:pt>
                <c:pt idx="34">
                  <c:v>44406</c:v>
                </c:pt>
                <c:pt idx="35">
                  <c:v>44405</c:v>
                </c:pt>
                <c:pt idx="36">
                  <c:v>44404</c:v>
                </c:pt>
                <c:pt idx="37">
                  <c:v>44403</c:v>
                </c:pt>
                <c:pt idx="38">
                  <c:v>44400</c:v>
                </c:pt>
                <c:pt idx="39">
                  <c:v>44399</c:v>
                </c:pt>
                <c:pt idx="40">
                  <c:v>44398</c:v>
                </c:pt>
                <c:pt idx="41">
                  <c:v>44397</c:v>
                </c:pt>
                <c:pt idx="42">
                  <c:v>44393</c:v>
                </c:pt>
                <c:pt idx="43">
                  <c:v>44392</c:v>
                </c:pt>
                <c:pt idx="44">
                  <c:v>44391</c:v>
                </c:pt>
                <c:pt idx="45">
                  <c:v>44389</c:v>
                </c:pt>
                <c:pt idx="46">
                  <c:v>44386</c:v>
                </c:pt>
                <c:pt idx="47">
                  <c:v>44385</c:v>
                </c:pt>
                <c:pt idx="48">
                  <c:v>44384</c:v>
                </c:pt>
                <c:pt idx="49">
                  <c:v>44383</c:v>
                </c:pt>
                <c:pt idx="50">
                  <c:v>44382</c:v>
                </c:pt>
                <c:pt idx="51">
                  <c:v>44379</c:v>
                </c:pt>
                <c:pt idx="52">
                  <c:v>44376</c:v>
                </c:pt>
                <c:pt idx="53">
                  <c:v>44375</c:v>
                </c:pt>
                <c:pt idx="54">
                  <c:v>44372</c:v>
                </c:pt>
                <c:pt idx="55">
                  <c:v>44371</c:v>
                </c:pt>
                <c:pt idx="56">
                  <c:v>44370</c:v>
                </c:pt>
                <c:pt idx="57">
                  <c:v>44368</c:v>
                </c:pt>
                <c:pt idx="58">
                  <c:v>44365</c:v>
                </c:pt>
                <c:pt idx="59">
                  <c:v>44364</c:v>
                </c:pt>
                <c:pt idx="60">
                  <c:v>44363</c:v>
                </c:pt>
                <c:pt idx="61">
                  <c:v>44363</c:v>
                </c:pt>
                <c:pt idx="62">
                  <c:v>44362</c:v>
                </c:pt>
                <c:pt idx="63">
                  <c:v>44361</c:v>
                </c:pt>
                <c:pt idx="64">
                  <c:v>44358</c:v>
                </c:pt>
                <c:pt idx="65">
                  <c:v>44357</c:v>
                </c:pt>
                <c:pt idx="66">
                  <c:v>44356</c:v>
                </c:pt>
                <c:pt idx="67">
                  <c:v>44355</c:v>
                </c:pt>
                <c:pt idx="68">
                  <c:v>44351</c:v>
                </c:pt>
                <c:pt idx="69">
                  <c:v>44349</c:v>
                </c:pt>
                <c:pt idx="70">
                  <c:v>44348</c:v>
                </c:pt>
                <c:pt idx="71">
                  <c:v>44347</c:v>
                </c:pt>
                <c:pt idx="72">
                  <c:v>44341</c:v>
                </c:pt>
                <c:pt idx="73">
                  <c:v>44340</c:v>
                </c:pt>
                <c:pt idx="74">
                  <c:v>44337</c:v>
                </c:pt>
                <c:pt idx="75">
                  <c:v>44336</c:v>
                </c:pt>
                <c:pt idx="76">
                  <c:v>44335</c:v>
                </c:pt>
                <c:pt idx="77">
                  <c:v>44334</c:v>
                </c:pt>
                <c:pt idx="78">
                  <c:v>44333</c:v>
                </c:pt>
                <c:pt idx="79">
                  <c:v>44330</c:v>
                </c:pt>
                <c:pt idx="80">
                  <c:v>44329</c:v>
                </c:pt>
                <c:pt idx="81">
                  <c:v>44328</c:v>
                </c:pt>
                <c:pt idx="82">
                  <c:v>44326</c:v>
                </c:pt>
                <c:pt idx="83">
                  <c:v>44323</c:v>
                </c:pt>
                <c:pt idx="84">
                  <c:v>44322</c:v>
                </c:pt>
                <c:pt idx="85">
                  <c:v>44321</c:v>
                </c:pt>
                <c:pt idx="86">
                  <c:v>44320</c:v>
                </c:pt>
                <c:pt idx="87">
                  <c:v>44319</c:v>
                </c:pt>
                <c:pt idx="88">
                  <c:v>44316</c:v>
                </c:pt>
                <c:pt idx="89">
                  <c:v>44315</c:v>
                </c:pt>
                <c:pt idx="90">
                  <c:v>44314</c:v>
                </c:pt>
                <c:pt idx="91">
                  <c:v>44313</c:v>
                </c:pt>
                <c:pt idx="92">
                  <c:v>44312</c:v>
                </c:pt>
                <c:pt idx="93">
                  <c:v>44309</c:v>
                </c:pt>
                <c:pt idx="94">
                  <c:v>44308</c:v>
                </c:pt>
                <c:pt idx="95">
                  <c:v>44307</c:v>
                </c:pt>
                <c:pt idx="96">
                  <c:v>44307</c:v>
                </c:pt>
                <c:pt idx="97">
                  <c:v>44306</c:v>
                </c:pt>
                <c:pt idx="98">
                  <c:v>44301</c:v>
                </c:pt>
                <c:pt idx="99">
                  <c:v>44300</c:v>
                </c:pt>
                <c:pt idx="100">
                  <c:v>44298</c:v>
                </c:pt>
                <c:pt idx="101">
                  <c:v>44295</c:v>
                </c:pt>
                <c:pt idx="102">
                  <c:v>44294</c:v>
                </c:pt>
                <c:pt idx="103">
                  <c:v>44293</c:v>
                </c:pt>
                <c:pt idx="104">
                  <c:v>44284</c:v>
                </c:pt>
                <c:pt idx="105">
                  <c:v>44281</c:v>
                </c:pt>
                <c:pt idx="106">
                  <c:v>44280</c:v>
                </c:pt>
                <c:pt idx="107">
                  <c:v>44277</c:v>
                </c:pt>
                <c:pt idx="108">
                  <c:v>44274</c:v>
                </c:pt>
                <c:pt idx="109">
                  <c:v>44273</c:v>
                </c:pt>
                <c:pt idx="110">
                  <c:v>44272</c:v>
                </c:pt>
                <c:pt idx="111">
                  <c:v>44270</c:v>
                </c:pt>
                <c:pt idx="112">
                  <c:v>44267</c:v>
                </c:pt>
                <c:pt idx="113">
                  <c:v>44267</c:v>
                </c:pt>
                <c:pt idx="114">
                  <c:v>44266</c:v>
                </c:pt>
                <c:pt idx="115">
                  <c:v>44265</c:v>
                </c:pt>
                <c:pt idx="116">
                  <c:v>44264</c:v>
                </c:pt>
                <c:pt idx="117">
                  <c:v>44264</c:v>
                </c:pt>
                <c:pt idx="118">
                  <c:v>44263</c:v>
                </c:pt>
                <c:pt idx="119">
                  <c:v>44260</c:v>
                </c:pt>
                <c:pt idx="120">
                  <c:v>44259</c:v>
                </c:pt>
                <c:pt idx="121">
                  <c:v>44258</c:v>
                </c:pt>
                <c:pt idx="122">
                  <c:v>44257</c:v>
                </c:pt>
                <c:pt idx="123">
                  <c:v>44252</c:v>
                </c:pt>
                <c:pt idx="124">
                  <c:v>44251</c:v>
                </c:pt>
                <c:pt idx="125">
                  <c:v>44250</c:v>
                </c:pt>
                <c:pt idx="126">
                  <c:v>44249</c:v>
                </c:pt>
                <c:pt idx="127">
                  <c:v>44246</c:v>
                </c:pt>
                <c:pt idx="128">
                  <c:v>44245</c:v>
                </c:pt>
                <c:pt idx="129">
                  <c:v>44244</c:v>
                </c:pt>
                <c:pt idx="130">
                  <c:v>44243</c:v>
                </c:pt>
                <c:pt idx="131">
                  <c:v>44242</c:v>
                </c:pt>
                <c:pt idx="132">
                  <c:v>44239</c:v>
                </c:pt>
                <c:pt idx="133">
                  <c:v>44238</c:v>
                </c:pt>
                <c:pt idx="134">
                  <c:v>44237</c:v>
                </c:pt>
                <c:pt idx="135">
                  <c:v>44236</c:v>
                </c:pt>
                <c:pt idx="136">
                  <c:v>44235</c:v>
                </c:pt>
                <c:pt idx="137">
                  <c:v>44232</c:v>
                </c:pt>
                <c:pt idx="138">
                  <c:v>44231</c:v>
                </c:pt>
                <c:pt idx="139">
                  <c:v>44229</c:v>
                </c:pt>
                <c:pt idx="140">
                  <c:v>44228</c:v>
                </c:pt>
                <c:pt idx="141">
                  <c:v>44223</c:v>
                </c:pt>
                <c:pt idx="142">
                  <c:v>44221</c:v>
                </c:pt>
                <c:pt idx="143">
                  <c:v>44216</c:v>
                </c:pt>
                <c:pt idx="144">
                  <c:v>44215</c:v>
                </c:pt>
                <c:pt idx="145">
                  <c:v>44211</c:v>
                </c:pt>
                <c:pt idx="146">
                  <c:v>44210</c:v>
                </c:pt>
                <c:pt idx="147">
                  <c:v>44209</c:v>
                </c:pt>
                <c:pt idx="148">
                  <c:v>44208</c:v>
                </c:pt>
                <c:pt idx="149">
                  <c:v>44207</c:v>
                </c:pt>
                <c:pt idx="150">
                  <c:v>44204</c:v>
                </c:pt>
                <c:pt idx="151">
                  <c:v>44203</c:v>
                </c:pt>
                <c:pt idx="152">
                  <c:v>44201</c:v>
                </c:pt>
                <c:pt idx="153">
                  <c:v>44200</c:v>
                </c:pt>
                <c:pt idx="154">
                  <c:v>44195</c:v>
                </c:pt>
                <c:pt idx="155">
                  <c:v>44194</c:v>
                </c:pt>
                <c:pt idx="156">
                  <c:v>44193</c:v>
                </c:pt>
                <c:pt idx="157">
                  <c:v>44188</c:v>
                </c:pt>
                <c:pt idx="158">
                  <c:v>44186</c:v>
                </c:pt>
                <c:pt idx="159">
                  <c:v>44183</c:v>
                </c:pt>
                <c:pt idx="160">
                  <c:v>44182</c:v>
                </c:pt>
                <c:pt idx="161">
                  <c:v>44181</c:v>
                </c:pt>
                <c:pt idx="162">
                  <c:v>44179</c:v>
                </c:pt>
                <c:pt idx="163">
                  <c:v>44174</c:v>
                </c:pt>
                <c:pt idx="164">
                  <c:v>44173</c:v>
                </c:pt>
                <c:pt idx="165">
                  <c:v>44172</c:v>
                </c:pt>
                <c:pt idx="166">
                  <c:v>44169</c:v>
                </c:pt>
                <c:pt idx="167">
                  <c:v>44167</c:v>
                </c:pt>
                <c:pt idx="168">
                  <c:v>44166</c:v>
                </c:pt>
                <c:pt idx="169">
                  <c:v>44161</c:v>
                </c:pt>
                <c:pt idx="170">
                  <c:v>44160</c:v>
                </c:pt>
                <c:pt idx="171">
                  <c:v>44159</c:v>
                </c:pt>
                <c:pt idx="172">
                  <c:v>44158</c:v>
                </c:pt>
                <c:pt idx="173">
                  <c:v>44155</c:v>
                </c:pt>
                <c:pt idx="174">
                  <c:v>44154</c:v>
                </c:pt>
                <c:pt idx="175">
                  <c:v>44152</c:v>
                </c:pt>
                <c:pt idx="176">
                  <c:v>44151</c:v>
                </c:pt>
                <c:pt idx="177">
                  <c:v>44147</c:v>
                </c:pt>
                <c:pt idx="178">
                  <c:v>44146</c:v>
                </c:pt>
                <c:pt idx="179">
                  <c:v>44145</c:v>
                </c:pt>
                <c:pt idx="180">
                  <c:v>44144</c:v>
                </c:pt>
                <c:pt idx="181">
                  <c:v>44141</c:v>
                </c:pt>
                <c:pt idx="182">
                  <c:v>44140</c:v>
                </c:pt>
                <c:pt idx="183">
                  <c:v>44139</c:v>
                </c:pt>
                <c:pt idx="184">
                  <c:v>44138</c:v>
                </c:pt>
                <c:pt idx="185">
                  <c:v>44137</c:v>
                </c:pt>
                <c:pt idx="186">
                  <c:v>44134</c:v>
                </c:pt>
                <c:pt idx="187">
                  <c:v>44133</c:v>
                </c:pt>
                <c:pt idx="188">
                  <c:v>44132</c:v>
                </c:pt>
                <c:pt idx="189">
                  <c:v>44131</c:v>
                </c:pt>
                <c:pt idx="190">
                  <c:v>44130</c:v>
                </c:pt>
                <c:pt idx="191">
                  <c:v>44126</c:v>
                </c:pt>
                <c:pt idx="192">
                  <c:v>44124</c:v>
                </c:pt>
                <c:pt idx="193">
                  <c:v>44118</c:v>
                </c:pt>
                <c:pt idx="194">
                  <c:v>44117</c:v>
                </c:pt>
                <c:pt idx="195">
                  <c:v>44116</c:v>
                </c:pt>
                <c:pt idx="196">
                  <c:v>44112</c:v>
                </c:pt>
                <c:pt idx="197">
                  <c:v>44111</c:v>
                </c:pt>
                <c:pt idx="198">
                  <c:v>44110</c:v>
                </c:pt>
                <c:pt idx="199">
                  <c:v>44109</c:v>
                </c:pt>
                <c:pt idx="200">
                  <c:v>44106</c:v>
                </c:pt>
                <c:pt idx="201">
                  <c:v>44105</c:v>
                </c:pt>
                <c:pt idx="202">
                  <c:v>44104</c:v>
                </c:pt>
                <c:pt idx="203">
                  <c:v>44103</c:v>
                </c:pt>
                <c:pt idx="204">
                  <c:v>44102</c:v>
                </c:pt>
                <c:pt idx="205">
                  <c:v>44099</c:v>
                </c:pt>
                <c:pt idx="206">
                  <c:v>44098</c:v>
                </c:pt>
                <c:pt idx="207">
                  <c:v>44097</c:v>
                </c:pt>
                <c:pt idx="208">
                  <c:v>44096</c:v>
                </c:pt>
                <c:pt idx="209">
                  <c:v>44095</c:v>
                </c:pt>
                <c:pt idx="210">
                  <c:v>44092</c:v>
                </c:pt>
                <c:pt idx="211">
                  <c:v>44091</c:v>
                </c:pt>
                <c:pt idx="212">
                  <c:v>44089</c:v>
                </c:pt>
                <c:pt idx="213">
                  <c:v>44088</c:v>
                </c:pt>
                <c:pt idx="214">
                  <c:v>44085</c:v>
                </c:pt>
                <c:pt idx="215">
                  <c:v>44084</c:v>
                </c:pt>
                <c:pt idx="216">
                  <c:v>44083</c:v>
                </c:pt>
                <c:pt idx="217">
                  <c:v>44082</c:v>
                </c:pt>
                <c:pt idx="218">
                  <c:v>44081</c:v>
                </c:pt>
                <c:pt idx="219">
                  <c:v>44078</c:v>
                </c:pt>
                <c:pt idx="220">
                  <c:v>44077</c:v>
                </c:pt>
                <c:pt idx="221">
                  <c:v>44076</c:v>
                </c:pt>
                <c:pt idx="222">
                  <c:v>44075</c:v>
                </c:pt>
                <c:pt idx="223">
                  <c:v>44074</c:v>
                </c:pt>
                <c:pt idx="224">
                  <c:v>44071</c:v>
                </c:pt>
                <c:pt idx="225">
                  <c:v>44070</c:v>
                </c:pt>
                <c:pt idx="226">
                  <c:v>44069</c:v>
                </c:pt>
                <c:pt idx="227">
                  <c:v>44068</c:v>
                </c:pt>
                <c:pt idx="228">
                  <c:v>44067</c:v>
                </c:pt>
                <c:pt idx="229">
                  <c:v>44064</c:v>
                </c:pt>
                <c:pt idx="230">
                  <c:v>44063</c:v>
                </c:pt>
                <c:pt idx="231">
                  <c:v>44062</c:v>
                </c:pt>
                <c:pt idx="232">
                  <c:v>44061</c:v>
                </c:pt>
                <c:pt idx="233">
                  <c:v>44060</c:v>
                </c:pt>
                <c:pt idx="234">
                  <c:v>44057</c:v>
                </c:pt>
                <c:pt idx="235">
                  <c:v>44056</c:v>
                </c:pt>
                <c:pt idx="236">
                  <c:v>44055</c:v>
                </c:pt>
                <c:pt idx="237">
                  <c:v>44054</c:v>
                </c:pt>
                <c:pt idx="238">
                  <c:v>44053</c:v>
                </c:pt>
                <c:pt idx="239">
                  <c:v>44050</c:v>
                </c:pt>
                <c:pt idx="240">
                  <c:v>44049</c:v>
                </c:pt>
                <c:pt idx="241">
                  <c:v>44047</c:v>
                </c:pt>
                <c:pt idx="242">
                  <c:v>44043</c:v>
                </c:pt>
                <c:pt idx="243">
                  <c:v>44042</c:v>
                </c:pt>
                <c:pt idx="244">
                  <c:v>44041</c:v>
                </c:pt>
                <c:pt idx="245">
                  <c:v>44040</c:v>
                </c:pt>
                <c:pt idx="246">
                  <c:v>44039</c:v>
                </c:pt>
                <c:pt idx="247">
                  <c:v>44036</c:v>
                </c:pt>
                <c:pt idx="248">
                  <c:v>44035</c:v>
                </c:pt>
                <c:pt idx="249">
                  <c:v>44033</c:v>
                </c:pt>
                <c:pt idx="250">
                  <c:v>44029</c:v>
                </c:pt>
                <c:pt idx="251">
                  <c:v>44026</c:v>
                </c:pt>
                <c:pt idx="252">
                  <c:v>44025</c:v>
                </c:pt>
                <c:pt idx="253">
                  <c:v>44022</c:v>
                </c:pt>
                <c:pt idx="254">
                  <c:v>44021</c:v>
                </c:pt>
                <c:pt idx="255">
                  <c:v>44020</c:v>
                </c:pt>
                <c:pt idx="256">
                  <c:v>44015</c:v>
                </c:pt>
                <c:pt idx="257">
                  <c:v>44014</c:v>
                </c:pt>
                <c:pt idx="258">
                  <c:v>44013</c:v>
                </c:pt>
                <c:pt idx="259">
                  <c:v>44012</c:v>
                </c:pt>
              </c:numCache>
            </c:numRef>
          </c:cat>
          <c:val>
            <c:numRef>
              <c:f>'Crobex-KOEI 071021'!$E$2:$E$261</c:f>
              <c:numCache>
                <c:formatCode>#,##0.0</c:formatCode>
                <c:ptCount val="260"/>
                <c:pt idx="0">
                  <c:v>164.5021645021645</c:v>
                </c:pt>
                <c:pt idx="1">
                  <c:v>161.89645686048488</c:v>
                </c:pt>
                <c:pt idx="2">
                  <c:v>159.45165945166019</c:v>
                </c:pt>
                <c:pt idx="3">
                  <c:v>156.93442360109091</c:v>
                </c:pt>
                <c:pt idx="4">
                  <c:v>155.84415584415586</c:v>
                </c:pt>
                <c:pt idx="5">
                  <c:v>156.92640692640694</c:v>
                </c:pt>
                <c:pt idx="6">
                  <c:v>156.40661608403462</c:v>
                </c:pt>
                <c:pt idx="7">
                  <c:v>159.09090909090909</c:v>
                </c:pt>
                <c:pt idx="8">
                  <c:v>156.20490620490693</c:v>
                </c:pt>
                <c:pt idx="9">
                  <c:v>156.63685729475108</c:v>
                </c:pt>
                <c:pt idx="10">
                  <c:v>158.75270562770564</c:v>
                </c:pt>
                <c:pt idx="11">
                  <c:v>158.00865800865799</c:v>
                </c:pt>
                <c:pt idx="12">
                  <c:v>155.94254230617966</c:v>
                </c:pt>
                <c:pt idx="13">
                  <c:v>158.00865800865799</c:v>
                </c:pt>
                <c:pt idx="14">
                  <c:v>155.84415584415586</c:v>
                </c:pt>
                <c:pt idx="15">
                  <c:v>156.92640692640694</c:v>
                </c:pt>
                <c:pt idx="16">
                  <c:v>156.92640692640694</c:v>
                </c:pt>
                <c:pt idx="17">
                  <c:v>156.92640692640694</c:v>
                </c:pt>
                <c:pt idx="18">
                  <c:v>157.11653211653248</c:v>
                </c:pt>
                <c:pt idx="19">
                  <c:v>156.92640692640694</c:v>
                </c:pt>
                <c:pt idx="20">
                  <c:v>157.21120984278787</c:v>
                </c:pt>
                <c:pt idx="21">
                  <c:v>158.00865800865799</c:v>
                </c:pt>
                <c:pt idx="22">
                  <c:v>159.34065934066018</c:v>
                </c:pt>
                <c:pt idx="23">
                  <c:v>161.25541125541125</c:v>
                </c:pt>
                <c:pt idx="24">
                  <c:v>162.33766233766232</c:v>
                </c:pt>
                <c:pt idx="25">
                  <c:v>162.33766233766232</c:v>
                </c:pt>
                <c:pt idx="26">
                  <c:v>162.33766233766232</c:v>
                </c:pt>
                <c:pt idx="27">
                  <c:v>162.33766233766232</c:v>
                </c:pt>
                <c:pt idx="28">
                  <c:v>162.78166278166236</c:v>
                </c:pt>
                <c:pt idx="29">
                  <c:v>163.41991341991343</c:v>
                </c:pt>
                <c:pt idx="30">
                  <c:v>164.5021645021645</c:v>
                </c:pt>
                <c:pt idx="31">
                  <c:v>162.33766233766232</c:v>
                </c:pt>
                <c:pt idx="32">
                  <c:v>163.20694031537445</c:v>
                </c:pt>
                <c:pt idx="33">
                  <c:v>163.41991341991343</c:v>
                </c:pt>
                <c:pt idx="34">
                  <c:v>164.09713041449567</c:v>
                </c:pt>
                <c:pt idx="35">
                  <c:v>163.41991341991343</c:v>
                </c:pt>
                <c:pt idx="36">
                  <c:v>161.76199686837879</c:v>
                </c:pt>
                <c:pt idx="37">
                  <c:v>160.51948051948054</c:v>
                </c:pt>
                <c:pt idx="38">
                  <c:v>161.25541125541125</c:v>
                </c:pt>
                <c:pt idx="39">
                  <c:v>160.45426435036799</c:v>
                </c:pt>
                <c:pt idx="40">
                  <c:v>160.17316017316017</c:v>
                </c:pt>
                <c:pt idx="41">
                  <c:v>161.25541125541125</c:v>
                </c:pt>
                <c:pt idx="42">
                  <c:v>162.06709956709958</c:v>
                </c:pt>
                <c:pt idx="43">
                  <c:v>162.19605939232036</c:v>
                </c:pt>
                <c:pt idx="44">
                  <c:v>161.25541125541125</c:v>
                </c:pt>
                <c:pt idx="45">
                  <c:v>162.14123954337444</c:v>
                </c:pt>
                <c:pt idx="46">
                  <c:v>162.33766233766232</c:v>
                </c:pt>
                <c:pt idx="47">
                  <c:v>162.31126596980303</c:v>
                </c:pt>
                <c:pt idx="48">
                  <c:v>162.33766233766232</c:v>
                </c:pt>
                <c:pt idx="49">
                  <c:v>162.34615591074459</c:v>
                </c:pt>
                <c:pt idx="50">
                  <c:v>162.35043226193721</c:v>
                </c:pt>
                <c:pt idx="51">
                  <c:v>163.41991341991343</c:v>
                </c:pt>
                <c:pt idx="52">
                  <c:v>163.41991341991343</c:v>
                </c:pt>
                <c:pt idx="53">
                  <c:v>164.10133076799781</c:v>
                </c:pt>
                <c:pt idx="54">
                  <c:v>164.5021645021645</c:v>
                </c:pt>
                <c:pt idx="55">
                  <c:v>163.23356555144591</c:v>
                </c:pt>
                <c:pt idx="56">
                  <c:v>163.41991341991343</c:v>
                </c:pt>
                <c:pt idx="57">
                  <c:v>164.32178932179005</c:v>
                </c:pt>
                <c:pt idx="58">
                  <c:v>165.58441558441558</c:v>
                </c:pt>
                <c:pt idx="59">
                  <c:v>162.81922605107576</c:v>
                </c:pt>
                <c:pt idx="60">
                  <c:v>162.245797856145</c:v>
                </c:pt>
                <c:pt idx="61">
                  <c:v>162.33766233766232</c:v>
                </c:pt>
                <c:pt idx="62">
                  <c:v>160.98169016456927</c:v>
                </c:pt>
                <c:pt idx="63">
                  <c:v>159.81240981240907</c:v>
                </c:pt>
                <c:pt idx="64">
                  <c:v>159.99876900350867</c:v>
                </c:pt>
                <c:pt idx="65">
                  <c:v>160.17316017316017</c:v>
                </c:pt>
                <c:pt idx="66">
                  <c:v>160.17316017316017</c:v>
                </c:pt>
                <c:pt idx="67">
                  <c:v>159.09090909090909</c:v>
                </c:pt>
                <c:pt idx="68">
                  <c:v>159.07075543946968</c:v>
                </c:pt>
                <c:pt idx="69">
                  <c:v>157.3561817244134</c:v>
                </c:pt>
                <c:pt idx="70">
                  <c:v>154.5935545935541</c:v>
                </c:pt>
                <c:pt idx="71">
                  <c:v>152.59740259740261</c:v>
                </c:pt>
                <c:pt idx="72">
                  <c:v>151.82819171727056</c:v>
                </c:pt>
                <c:pt idx="73">
                  <c:v>152.56538333461472</c:v>
                </c:pt>
                <c:pt idx="74">
                  <c:v>152.73734885803896</c:v>
                </c:pt>
                <c:pt idx="75">
                  <c:v>150.43290043290042</c:v>
                </c:pt>
                <c:pt idx="76">
                  <c:v>152.59740259740261</c:v>
                </c:pt>
                <c:pt idx="77">
                  <c:v>152.59740259740261</c:v>
                </c:pt>
                <c:pt idx="78">
                  <c:v>150.43290043290042</c:v>
                </c:pt>
                <c:pt idx="79">
                  <c:v>149.35064935064935</c:v>
                </c:pt>
                <c:pt idx="80">
                  <c:v>150.43290043290042</c:v>
                </c:pt>
                <c:pt idx="81">
                  <c:v>148.88571116008009</c:v>
                </c:pt>
                <c:pt idx="82">
                  <c:v>150.79365079365152</c:v>
                </c:pt>
                <c:pt idx="83">
                  <c:v>151.5151515151515</c:v>
                </c:pt>
                <c:pt idx="84">
                  <c:v>152.16784933279871</c:v>
                </c:pt>
                <c:pt idx="85">
                  <c:v>152.8031537537251</c:v>
                </c:pt>
                <c:pt idx="86">
                  <c:v>155.84415584415586</c:v>
                </c:pt>
                <c:pt idx="87">
                  <c:v>154.27773980405627</c:v>
                </c:pt>
                <c:pt idx="88">
                  <c:v>153.69722096234634</c:v>
                </c:pt>
                <c:pt idx="89">
                  <c:v>151.63135561453245</c:v>
                </c:pt>
                <c:pt idx="90">
                  <c:v>147.18614718614717</c:v>
                </c:pt>
                <c:pt idx="91">
                  <c:v>148.26839826839827</c:v>
                </c:pt>
                <c:pt idx="92">
                  <c:v>147.18614718614717</c:v>
                </c:pt>
                <c:pt idx="93">
                  <c:v>147.18614718614717</c:v>
                </c:pt>
                <c:pt idx="94">
                  <c:v>148.26839826839827</c:v>
                </c:pt>
                <c:pt idx="95">
                  <c:v>148.26839826839827</c:v>
                </c:pt>
                <c:pt idx="96">
                  <c:v>148.26839826839827</c:v>
                </c:pt>
                <c:pt idx="97">
                  <c:v>148.26839826839827</c:v>
                </c:pt>
                <c:pt idx="98">
                  <c:v>148.26839826839827</c:v>
                </c:pt>
                <c:pt idx="99">
                  <c:v>148.26839826839827</c:v>
                </c:pt>
                <c:pt idx="100">
                  <c:v>149.35982096999138</c:v>
                </c:pt>
                <c:pt idx="101">
                  <c:v>150.17053653417315</c:v>
                </c:pt>
                <c:pt idx="102">
                  <c:v>149.65986394557791</c:v>
                </c:pt>
                <c:pt idx="103">
                  <c:v>148.2772209674394</c:v>
                </c:pt>
                <c:pt idx="104">
                  <c:v>147.67316017316017</c:v>
                </c:pt>
                <c:pt idx="105">
                  <c:v>150.04329004329006</c:v>
                </c:pt>
                <c:pt idx="106">
                  <c:v>149.35064935064935</c:v>
                </c:pt>
                <c:pt idx="107">
                  <c:v>151.19684237331384</c:v>
                </c:pt>
                <c:pt idx="108">
                  <c:v>150.10057876905626</c:v>
                </c:pt>
                <c:pt idx="109">
                  <c:v>147.18614718614717</c:v>
                </c:pt>
                <c:pt idx="110">
                  <c:v>149.35064935064935</c:v>
                </c:pt>
                <c:pt idx="111">
                  <c:v>149.35064935064935</c:v>
                </c:pt>
                <c:pt idx="112">
                  <c:v>146.23617123617097</c:v>
                </c:pt>
                <c:pt idx="113">
                  <c:v>146.10389610389612</c:v>
                </c:pt>
                <c:pt idx="114">
                  <c:v>148.26839826839827</c:v>
                </c:pt>
                <c:pt idx="115">
                  <c:v>147.46792731867316</c:v>
                </c:pt>
                <c:pt idx="116">
                  <c:v>147.03504043126622</c:v>
                </c:pt>
                <c:pt idx="117">
                  <c:v>145.02164502164504</c:v>
                </c:pt>
                <c:pt idx="118">
                  <c:v>146.10389610389612</c:v>
                </c:pt>
                <c:pt idx="119">
                  <c:v>145.02164502164504</c:v>
                </c:pt>
                <c:pt idx="120">
                  <c:v>146.83703393380736</c:v>
                </c:pt>
                <c:pt idx="121">
                  <c:v>145.02164502164504</c:v>
                </c:pt>
                <c:pt idx="122">
                  <c:v>142.93093270366018</c:v>
                </c:pt>
                <c:pt idx="123">
                  <c:v>142.84511784511687</c:v>
                </c:pt>
                <c:pt idx="124">
                  <c:v>140.32102813226192</c:v>
                </c:pt>
                <c:pt idx="125">
                  <c:v>136.36363636363635</c:v>
                </c:pt>
                <c:pt idx="126">
                  <c:v>137.73094465058657</c:v>
                </c:pt>
                <c:pt idx="127">
                  <c:v>137.44588744588745</c:v>
                </c:pt>
                <c:pt idx="128">
                  <c:v>136.36363636363635</c:v>
                </c:pt>
                <c:pt idx="129">
                  <c:v>136.36363636363635</c:v>
                </c:pt>
                <c:pt idx="130">
                  <c:v>135.28587129623378</c:v>
                </c:pt>
                <c:pt idx="131">
                  <c:v>135.30485499025539</c:v>
                </c:pt>
                <c:pt idx="132">
                  <c:v>135.45014307726188</c:v>
                </c:pt>
                <c:pt idx="133">
                  <c:v>135.2813852813853</c:v>
                </c:pt>
                <c:pt idx="134">
                  <c:v>135.2813852813853</c:v>
                </c:pt>
                <c:pt idx="135">
                  <c:v>135.2813852813853</c:v>
                </c:pt>
                <c:pt idx="136">
                  <c:v>135.2813852813853</c:v>
                </c:pt>
                <c:pt idx="137">
                  <c:v>133.11688311688312</c:v>
                </c:pt>
                <c:pt idx="138">
                  <c:v>134.19913419913422</c:v>
                </c:pt>
                <c:pt idx="139">
                  <c:v>134.19913419913422</c:v>
                </c:pt>
                <c:pt idx="140">
                  <c:v>134.22753973935068</c:v>
                </c:pt>
                <c:pt idx="141">
                  <c:v>136.36363636363635</c:v>
                </c:pt>
                <c:pt idx="142">
                  <c:v>134.74561741888527</c:v>
                </c:pt>
                <c:pt idx="143">
                  <c:v>135.2813852813853</c:v>
                </c:pt>
                <c:pt idx="144">
                  <c:v>134.19913419913422</c:v>
                </c:pt>
                <c:pt idx="145">
                  <c:v>135.20888807713419</c:v>
                </c:pt>
                <c:pt idx="146">
                  <c:v>133.11688311688312</c:v>
                </c:pt>
                <c:pt idx="147">
                  <c:v>133.11688311688312</c:v>
                </c:pt>
                <c:pt idx="148">
                  <c:v>133.11688311688312</c:v>
                </c:pt>
                <c:pt idx="149">
                  <c:v>133.14327948474244</c:v>
                </c:pt>
                <c:pt idx="150">
                  <c:v>134.24526986193072</c:v>
                </c:pt>
                <c:pt idx="151">
                  <c:v>129.70089639538745</c:v>
                </c:pt>
                <c:pt idx="152">
                  <c:v>127.7813852813853</c:v>
                </c:pt>
                <c:pt idx="153">
                  <c:v>126.1478420569329</c:v>
                </c:pt>
                <c:pt idx="154">
                  <c:v>125.54112554112552</c:v>
                </c:pt>
                <c:pt idx="155">
                  <c:v>127.70562770562771</c:v>
                </c:pt>
                <c:pt idx="156">
                  <c:v>127.70562770562771</c:v>
                </c:pt>
                <c:pt idx="157">
                  <c:v>127.70562770562771</c:v>
                </c:pt>
                <c:pt idx="158">
                  <c:v>126.38287638287665</c:v>
                </c:pt>
                <c:pt idx="159">
                  <c:v>125.54112554112552</c:v>
                </c:pt>
                <c:pt idx="160">
                  <c:v>125.54112554112552</c:v>
                </c:pt>
                <c:pt idx="161">
                  <c:v>125.7330518414264</c:v>
                </c:pt>
                <c:pt idx="162">
                  <c:v>126.82436611008008</c:v>
                </c:pt>
                <c:pt idx="163">
                  <c:v>126.71136451624243</c:v>
                </c:pt>
                <c:pt idx="164">
                  <c:v>125.31347962382466</c:v>
                </c:pt>
                <c:pt idx="165">
                  <c:v>126.62337662337661</c:v>
                </c:pt>
                <c:pt idx="166">
                  <c:v>125.82592845750649</c:v>
                </c:pt>
                <c:pt idx="167">
                  <c:v>126.40819219766668</c:v>
                </c:pt>
                <c:pt idx="168">
                  <c:v>123.77239804424242</c:v>
                </c:pt>
                <c:pt idx="169">
                  <c:v>128.78787878787878</c:v>
                </c:pt>
                <c:pt idx="170">
                  <c:v>128.89610389610388</c:v>
                </c:pt>
                <c:pt idx="171">
                  <c:v>127.62250299900866</c:v>
                </c:pt>
                <c:pt idx="172">
                  <c:v>129.13145056002165</c:v>
                </c:pt>
                <c:pt idx="173">
                  <c:v>129.15025415025326</c:v>
                </c:pt>
                <c:pt idx="174">
                  <c:v>129.0980902645606</c:v>
                </c:pt>
                <c:pt idx="175">
                  <c:v>129.24860853432253</c:v>
                </c:pt>
                <c:pt idx="176">
                  <c:v>128.28730270590694</c:v>
                </c:pt>
                <c:pt idx="177">
                  <c:v>128.41763499658222</c:v>
                </c:pt>
                <c:pt idx="178">
                  <c:v>128.77237375804762</c:v>
                </c:pt>
                <c:pt idx="179">
                  <c:v>128.71870397643508</c:v>
                </c:pt>
                <c:pt idx="180">
                  <c:v>129.49615829196969</c:v>
                </c:pt>
                <c:pt idx="181">
                  <c:v>128.71998849858659</c:v>
                </c:pt>
                <c:pt idx="182">
                  <c:v>127.12508242309524</c:v>
                </c:pt>
                <c:pt idx="183">
                  <c:v>126.62337662337661</c:v>
                </c:pt>
                <c:pt idx="184">
                  <c:v>126.62337662337661</c:v>
                </c:pt>
                <c:pt idx="185">
                  <c:v>125.72150072149999</c:v>
                </c:pt>
                <c:pt idx="186">
                  <c:v>125.97402597402598</c:v>
                </c:pt>
                <c:pt idx="187">
                  <c:v>125.59499324205194</c:v>
                </c:pt>
                <c:pt idx="188">
                  <c:v>124.25321303825973</c:v>
                </c:pt>
                <c:pt idx="189">
                  <c:v>126.64139647489394</c:v>
                </c:pt>
                <c:pt idx="190">
                  <c:v>126.71356421356495</c:v>
                </c:pt>
                <c:pt idx="191">
                  <c:v>130.95238095238096</c:v>
                </c:pt>
                <c:pt idx="192">
                  <c:v>128.94248608534414</c:v>
                </c:pt>
                <c:pt idx="193">
                  <c:v>131.07209899245237</c:v>
                </c:pt>
                <c:pt idx="194">
                  <c:v>131.79858550229005</c:v>
                </c:pt>
                <c:pt idx="195">
                  <c:v>132.03463203463204</c:v>
                </c:pt>
                <c:pt idx="196">
                  <c:v>132.98160173160173</c:v>
                </c:pt>
                <c:pt idx="197">
                  <c:v>133.37811613673594</c:v>
                </c:pt>
                <c:pt idx="198">
                  <c:v>134.19913419913422</c:v>
                </c:pt>
                <c:pt idx="199">
                  <c:v>133.92496392496324</c:v>
                </c:pt>
                <c:pt idx="200">
                  <c:v>133.11688311688312</c:v>
                </c:pt>
                <c:pt idx="201">
                  <c:v>130.2528356568225</c:v>
                </c:pt>
                <c:pt idx="202">
                  <c:v>134.19913419913422</c:v>
                </c:pt>
                <c:pt idx="203">
                  <c:v>132.64790764790692</c:v>
                </c:pt>
                <c:pt idx="204">
                  <c:v>134.19913419913422</c:v>
                </c:pt>
                <c:pt idx="205">
                  <c:v>136.0082703366277</c:v>
                </c:pt>
                <c:pt idx="206">
                  <c:v>137.81746031746104</c:v>
                </c:pt>
                <c:pt idx="207">
                  <c:v>138.49841996295024</c:v>
                </c:pt>
                <c:pt idx="208">
                  <c:v>136.49113443633982</c:v>
                </c:pt>
                <c:pt idx="209">
                  <c:v>135.29614325068832</c:v>
                </c:pt>
                <c:pt idx="210">
                  <c:v>133.14005057124243</c:v>
                </c:pt>
                <c:pt idx="211">
                  <c:v>129.9874823971212</c:v>
                </c:pt>
                <c:pt idx="212">
                  <c:v>137.27215766689395</c:v>
                </c:pt>
                <c:pt idx="213">
                  <c:v>135.60262983894157</c:v>
                </c:pt>
                <c:pt idx="214">
                  <c:v>136.36363636363635</c:v>
                </c:pt>
                <c:pt idx="215">
                  <c:v>134.99221237316451</c:v>
                </c:pt>
                <c:pt idx="216">
                  <c:v>133.8818477372684</c:v>
                </c:pt>
                <c:pt idx="217">
                  <c:v>130.79777365491557</c:v>
                </c:pt>
                <c:pt idx="218">
                  <c:v>129.87012987012986</c:v>
                </c:pt>
                <c:pt idx="219">
                  <c:v>132.03463203463204</c:v>
                </c:pt>
                <c:pt idx="220">
                  <c:v>130.75725212928356</c:v>
                </c:pt>
                <c:pt idx="221">
                  <c:v>127.92207792207793</c:v>
                </c:pt>
                <c:pt idx="222">
                  <c:v>130.21645021645023</c:v>
                </c:pt>
                <c:pt idx="223">
                  <c:v>131.56784642407575</c:v>
                </c:pt>
                <c:pt idx="224">
                  <c:v>136.6699338397446</c:v>
                </c:pt>
                <c:pt idx="225">
                  <c:v>140.76028138528139</c:v>
                </c:pt>
                <c:pt idx="226">
                  <c:v>137.60738615389826</c:v>
                </c:pt>
                <c:pt idx="227">
                  <c:v>133.44626388104547</c:v>
                </c:pt>
                <c:pt idx="228">
                  <c:v>129.88258999772077</c:v>
                </c:pt>
                <c:pt idx="229">
                  <c:v>128.84800384800431</c:v>
                </c:pt>
                <c:pt idx="230">
                  <c:v>128.01759332008442</c:v>
                </c:pt>
                <c:pt idx="231">
                  <c:v>128.0499803227078</c:v>
                </c:pt>
                <c:pt idx="232">
                  <c:v>128.0280003684264</c:v>
                </c:pt>
                <c:pt idx="233">
                  <c:v>127.4416640270303</c:v>
                </c:pt>
                <c:pt idx="234">
                  <c:v>127.68376404740043</c:v>
                </c:pt>
                <c:pt idx="235">
                  <c:v>127.68065268065369</c:v>
                </c:pt>
                <c:pt idx="236">
                  <c:v>124.80252764612987</c:v>
                </c:pt>
                <c:pt idx="237">
                  <c:v>121.63067135442857</c:v>
                </c:pt>
                <c:pt idx="238">
                  <c:v>115.00509294626839</c:v>
                </c:pt>
                <c:pt idx="239">
                  <c:v>111.92973692973594</c:v>
                </c:pt>
                <c:pt idx="240">
                  <c:v>109.50413223140475</c:v>
                </c:pt>
                <c:pt idx="241">
                  <c:v>108.95763625021213</c:v>
                </c:pt>
                <c:pt idx="242">
                  <c:v>113.63636363636364</c:v>
                </c:pt>
                <c:pt idx="243">
                  <c:v>110.56849486601514</c:v>
                </c:pt>
                <c:pt idx="244">
                  <c:v>107.54697861439394</c:v>
                </c:pt>
                <c:pt idx="245">
                  <c:v>103.46320346320346</c:v>
                </c:pt>
                <c:pt idx="246">
                  <c:v>103.46320346320346</c:v>
                </c:pt>
                <c:pt idx="247">
                  <c:v>103.85970217794372</c:v>
                </c:pt>
                <c:pt idx="248">
                  <c:v>103.57543690877056</c:v>
                </c:pt>
                <c:pt idx="249">
                  <c:v>103.89610389610388</c:v>
                </c:pt>
                <c:pt idx="250">
                  <c:v>103.86427298191991</c:v>
                </c:pt>
                <c:pt idx="251">
                  <c:v>104.32900432900433</c:v>
                </c:pt>
                <c:pt idx="252">
                  <c:v>104.32900432900433</c:v>
                </c:pt>
                <c:pt idx="253">
                  <c:v>104.32900432900433</c:v>
                </c:pt>
                <c:pt idx="254">
                  <c:v>103.89610389610388</c:v>
                </c:pt>
                <c:pt idx="255">
                  <c:v>102.60741185596754</c:v>
                </c:pt>
                <c:pt idx="256">
                  <c:v>103.42588446036795</c:v>
                </c:pt>
                <c:pt idx="257">
                  <c:v>100.34632034632037</c:v>
                </c:pt>
                <c:pt idx="258">
                  <c:v>99.567099567099575</c:v>
                </c:pt>
                <c:pt idx="259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086-420B-B935-677BBB0DA5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29234480"/>
        <c:axId val="429234896"/>
      </c:lineChart>
      <c:dateAx>
        <c:axId val="429234480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HR"/>
          </a:p>
        </c:txPr>
        <c:crossAx val="429234896"/>
        <c:crosses val="autoZero"/>
        <c:auto val="1"/>
        <c:lblOffset val="100"/>
        <c:baseTimeUnit val="days"/>
      </c:dateAx>
      <c:valAx>
        <c:axId val="429234896"/>
        <c:scaling>
          <c:orientation val="minMax"/>
          <c:min val="85"/>
        </c:scaling>
        <c:delete val="0"/>
        <c:axPos val="l"/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HR"/>
          </a:p>
        </c:txPr>
        <c:crossAx val="429234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H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HR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hr-HR" b="1" dirty="0"/>
              <a:t>EBITDA normalizirana</a:t>
            </a:r>
          </a:p>
        </c:rich>
      </c:tx>
      <c:layout>
        <c:manualLayout>
          <c:xMode val="edge"/>
          <c:yMode val="edge"/>
          <c:x val="6.4183233658565125E-2"/>
          <c:y val="9.63339983160513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H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H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Sheet1!$B$9:$B$10</c:f>
              <c:strCache>
                <c:ptCount val="2"/>
                <c:pt idx="0">
                  <c:v> Q I-III 2020.</c:v>
                </c:pt>
                <c:pt idx="1">
                  <c:v> Q I-III 2021.</c:v>
                </c:pt>
              </c:strCache>
            </c:strRef>
          </c:cat>
          <c:val>
            <c:numRef>
              <c:f>Sheet1!$C$9:$C$10</c:f>
              <c:numCache>
                <c:formatCode>#,##0</c:formatCode>
                <c:ptCount val="2"/>
                <c:pt idx="0">
                  <c:v>108110</c:v>
                </c:pt>
                <c:pt idx="1">
                  <c:v>193344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8A-46DE-B1F3-AFDA1B2B4407}"/>
            </c:ext>
          </c:extLst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97"/>
        <c:overlap val="-29"/>
        <c:axId val="797731232"/>
        <c:axId val="797732480"/>
      </c:barChart>
      <c:catAx>
        <c:axId val="797731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HR"/>
          </a:p>
        </c:txPr>
        <c:crossAx val="797732480"/>
        <c:crosses val="autoZero"/>
        <c:auto val="1"/>
        <c:lblAlgn val="ctr"/>
        <c:lblOffset val="100"/>
        <c:noMultiLvlLbl val="0"/>
      </c:catAx>
      <c:valAx>
        <c:axId val="797732480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797731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H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EBITDA marža normalizirana</a:t>
            </a:r>
          </a:p>
        </c:rich>
      </c:tx>
      <c:layout>
        <c:manualLayout>
          <c:xMode val="edge"/>
          <c:yMode val="edge"/>
          <c:x val="4.9630849857917443E-2"/>
          <c:y val="9.391009853987461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H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H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Sheet1!$B$24:$B$25</c:f>
              <c:strCache>
                <c:ptCount val="2"/>
                <c:pt idx="0">
                  <c:v> Q I-III 2020.</c:v>
                </c:pt>
                <c:pt idx="1">
                  <c:v> Q I-III 2021.</c:v>
                </c:pt>
              </c:strCache>
            </c:strRef>
          </c:cat>
          <c:val>
            <c:numRef>
              <c:f>Sheet1!$C$24:$C$25</c:f>
              <c:numCache>
                <c:formatCode>0.0%</c:formatCode>
                <c:ptCount val="2"/>
                <c:pt idx="0">
                  <c:v>5.2999999999999999E-2</c:v>
                </c:pt>
                <c:pt idx="1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14-40D5-8F6A-015B6BFC372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97"/>
        <c:overlap val="-27"/>
        <c:axId val="799306000"/>
        <c:axId val="799303504"/>
      </c:barChart>
      <c:catAx>
        <c:axId val="799306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HR"/>
          </a:p>
        </c:txPr>
        <c:crossAx val="799303504"/>
        <c:crosses val="autoZero"/>
        <c:auto val="1"/>
        <c:lblAlgn val="ctr"/>
        <c:lblOffset val="100"/>
        <c:noMultiLvlLbl val="0"/>
      </c:catAx>
      <c:valAx>
        <c:axId val="799303504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799306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H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875109361329822E-2"/>
          <c:y val="6.3260340632603412E-2"/>
          <c:w val="0.90501377952755901"/>
          <c:h val="0.665457784930168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prodaja!$C$2</c:f>
              <c:strCache>
                <c:ptCount val="1"/>
                <c:pt idx="0">
                  <c:v>Q I-III 2020.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1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H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prodaja!$B$3:$B$8</c:f>
              <c:strCache>
                <c:ptCount val="6"/>
                <c:pt idx="0">
                  <c:v>Transformatorski program</c:v>
                </c:pt>
                <c:pt idx="1">
                  <c:v>Inženjering poslovi </c:v>
                </c:pt>
                <c:pt idx="2">
                  <c:v>Tračnička vozila</c:v>
                </c:pt>
                <c:pt idx="3">
                  <c:v>Rotacioni strojevi</c:v>
                </c:pt>
                <c:pt idx="4">
                  <c:v>Industrijska elektronika i razvoj</c:v>
                </c:pt>
                <c:pt idx="5">
                  <c:v>Ostalo</c:v>
                </c:pt>
              </c:strCache>
            </c:strRef>
          </c:cat>
          <c:val>
            <c:numRef>
              <c:f>prodaja!$C$3:$C$8</c:f>
              <c:numCache>
                <c:formatCode>General</c:formatCode>
                <c:ptCount val="6"/>
                <c:pt idx="0" formatCode="#,##0">
                  <c:v>1002</c:v>
                </c:pt>
                <c:pt idx="1">
                  <c:v>450</c:v>
                </c:pt>
                <c:pt idx="2">
                  <c:v>86</c:v>
                </c:pt>
                <c:pt idx="3">
                  <c:v>201</c:v>
                </c:pt>
                <c:pt idx="4">
                  <c:v>90</c:v>
                </c:pt>
                <c:pt idx="5">
                  <c:v>222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FC-4972-9C82-A189147BA31C}"/>
            </c:ext>
          </c:extLst>
        </c:ser>
        <c:ser>
          <c:idx val="1"/>
          <c:order val="1"/>
          <c:tx>
            <c:strRef>
              <c:f>prodaja!$D$2</c:f>
              <c:strCache>
                <c:ptCount val="1"/>
                <c:pt idx="0">
                  <c:v>Q I-III 2021.</c:v>
                </c:pt>
              </c:strCache>
            </c:strRef>
          </c:tx>
          <c:spPr>
            <a:solidFill>
              <a:srgbClr val="0066CC">
                <a:alpha val="85000"/>
              </a:srgb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1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H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prodaja!$B$3:$B$8</c:f>
              <c:strCache>
                <c:ptCount val="6"/>
                <c:pt idx="0">
                  <c:v>Transformatorski program</c:v>
                </c:pt>
                <c:pt idx="1">
                  <c:v>Inženjering poslovi </c:v>
                </c:pt>
                <c:pt idx="2">
                  <c:v>Tračnička vozila</c:v>
                </c:pt>
                <c:pt idx="3">
                  <c:v>Rotacioni strojevi</c:v>
                </c:pt>
                <c:pt idx="4">
                  <c:v>Industrijska elektronika i razvoj</c:v>
                </c:pt>
                <c:pt idx="5">
                  <c:v>Ostalo</c:v>
                </c:pt>
              </c:strCache>
            </c:strRef>
          </c:cat>
          <c:val>
            <c:numRef>
              <c:f>prodaja!$D$3:$D$8</c:f>
              <c:numCache>
                <c:formatCode>General</c:formatCode>
                <c:ptCount val="6"/>
                <c:pt idx="0" formatCode="#,##0">
                  <c:v>1165</c:v>
                </c:pt>
                <c:pt idx="1">
                  <c:v>400</c:v>
                </c:pt>
                <c:pt idx="2">
                  <c:v>284</c:v>
                </c:pt>
                <c:pt idx="3">
                  <c:v>255</c:v>
                </c:pt>
                <c:pt idx="4">
                  <c:v>85</c:v>
                </c:pt>
                <c:pt idx="5">
                  <c:v>224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FC-4972-9C82-A189147BA31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518288368"/>
        <c:axId val="1518286288"/>
      </c:barChart>
      <c:catAx>
        <c:axId val="1518288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solidFill>
            <a:schemeClr val="bg1"/>
          </a:solidFill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HR"/>
          </a:p>
        </c:txPr>
        <c:crossAx val="1518286288"/>
        <c:crosses val="autoZero"/>
        <c:auto val="1"/>
        <c:lblAlgn val="ctr"/>
        <c:lblOffset val="100"/>
        <c:noMultiLvlLbl val="0"/>
      </c:catAx>
      <c:valAx>
        <c:axId val="1518286288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800" b="0">
                    <a:latin typeface="Arial" panose="020B0604020202020204" pitchFamily="34" charset="0"/>
                    <a:cs typeface="Arial" panose="020B0604020202020204" pitchFamily="34" charset="0"/>
                  </a:rPr>
                  <a:t>prodaja, mln HRK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HR"/>
            </a:p>
          </c:txPr>
        </c:title>
        <c:numFmt formatCode="#,##0" sourceLinked="1"/>
        <c:majorTickMark val="none"/>
        <c:minorTickMark val="none"/>
        <c:tickLblPos val="nextTo"/>
        <c:crossAx val="1518288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3368327625295452"/>
          <c:y val="0.79945984554902527"/>
          <c:w val="0.33263344749409096"/>
          <c:h val="7.2777135449638874E-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H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H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EBITDA!$C$2</c:f>
              <c:strCache>
                <c:ptCount val="1"/>
                <c:pt idx="0">
                  <c:v>EBITDA     Q I-III 2020.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EBITDA!$B$3:$B$8</c:f>
              <c:strCache>
                <c:ptCount val="6"/>
                <c:pt idx="0">
                  <c:v>Transformatorski program</c:v>
                </c:pt>
                <c:pt idx="1">
                  <c:v>Inženjering poslovi </c:v>
                </c:pt>
                <c:pt idx="2">
                  <c:v>Tračnička vozila</c:v>
                </c:pt>
                <c:pt idx="3">
                  <c:v>Rotacioni strojevi</c:v>
                </c:pt>
                <c:pt idx="4">
                  <c:v>Industrijska elektronika i razvoj</c:v>
                </c:pt>
                <c:pt idx="5">
                  <c:v>Ostalo</c:v>
                </c:pt>
              </c:strCache>
            </c:strRef>
          </c:cat>
          <c:val>
            <c:numRef>
              <c:f>EBITDA!$C$3:$C$8</c:f>
              <c:numCache>
                <c:formatCode>General</c:formatCode>
                <c:ptCount val="6"/>
                <c:pt idx="0" formatCode="#,##0">
                  <c:v>78</c:v>
                </c:pt>
                <c:pt idx="1">
                  <c:v>9</c:v>
                </c:pt>
                <c:pt idx="2">
                  <c:v>10</c:v>
                </c:pt>
                <c:pt idx="3">
                  <c:v>1</c:v>
                </c:pt>
                <c:pt idx="4">
                  <c:v>10</c:v>
                </c:pt>
                <c:pt idx="5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97-4730-B831-87A417FFA395}"/>
            </c:ext>
          </c:extLst>
        </c:ser>
        <c:ser>
          <c:idx val="2"/>
          <c:order val="2"/>
          <c:tx>
            <c:strRef>
              <c:f>EBITDA!$E$2</c:f>
              <c:strCache>
                <c:ptCount val="1"/>
                <c:pt idx="0">
                  <c:v>EBITDA           Q I-III 2021.</c:v>
                </c:pt>
              </c:strCache>
            </c:strRef>
          </c:tx>
          <c:spPr>
            <a:solidFill>
              <a:srgbClr val="0066CC"/>
            </a:solidFill>
            <a:ln>
              <a:noFill/>
            </a:ln>
            <a:effectLst/>
          </c:spPr>
          <c:invertIfNegative val="0"/>
          <c:cat>
            <c:strRef>
              <c:f>EBITDA!$B$3:$B$8</c:f>
              <c:strCache>
                <c:ptCount val="6"/>
                <c:pt idx="0">
                  <c:v>Transformatorski program</c:v>
                </c:pt>
                <c:pt idx="1">
                  <c:v>Inženjering poslovi </c:v>
                </c:pt>
                <c:pt idx="2">
                  <c:v>Tračnička vozila</c:v>
                </c:pt>
                <c:pt idx="3">
                  <c:v>Rotacioni strojevi</c:v>
                </c:pt>
                <c:pt idx="4">
                  <c:v>Industrijska elektronika i razvoj</c:v>
                </c:pt>
                <c:pt idx="5">
                  <c:v>Ostalo</c:v>
                </c:pt>
              </c:strCache>
            </c:strRef>
          </c:cat>
          <c:val>
            <c:numRef>
              <c:f>EBITDA!$E$3:$E$8</c:f>
              <c:numCache>
                <c:formatCode>General</c:formatCode>
                <c:ptCount val="6"/>
                <c:pt idx="0" formatCode="#,##0">
                  <c:v>110</c:v>
                </c:pt>
                <c:pt idx="1">
                  <c:v>19</c:v>
                </c:pt>
                <c:pt idx="2">
                  <c:v>19</c:v>
                </c:pt>
                <c:pt idx="3">
                  <c:v>23</c:v>
                </c:pt>
                <c:pt idx="4">
                  <c:v>21</c:v>
                </c:pt>
                <c:pt idx="5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A97-4730-B831-87A417FFA3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overlap val="-27"/>
        <c:axId val="1925944720"/>
        <c:axId val="1925941808"/>
      </c:barChart>
      <c:lineChart>
        <c:grouping val="standard"/>
        <c:varyColors val="0"/>
        <c:ser>
          <c:idx val="1"/>
          <c:order val="1"/>
          <c:tx>
            <c:strRef>
              <c:f>EBITDA!$D$2</c:f>
              <c:strCache>
                <c:ptCount val="1"/>
                <c:pt idx="0">
                  <c:v>EBITDA margin    Q I-III 2020.</c:v>
                </c:pt>
              </c:strCache>
            </c:strRef>
          </c:tx>
          <c:spPr>
            <a:ln w="19050" cap="rnd">
              <a:solidFill>
                <a:schemeClr val="accent1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EBITDA!$B$3:$B$8</c:f>
              <c:strCache>
                <c:ptCount val="6"/>
                <c:pt idx="0">
                  <c:v>Transformatorski program</c:v>
                </c:pt>
                <c:pt idx="1">
                  <c:v>Inženjering poslovi </c:v>
                </c:pt>
                <c:pt idx="2">
                  <c:v>Tračnička vozila</c:v>
                </c:pt>
                <c:pt idx="3">
                  <c:v>Rotacioni strojevi</c:v>
                </c:pt>
                <c:pt idx="4">
                  <c:v>Industrijska elektronika i razvoj</c:v>
                </c:pt>
                <c:pt idx="5">
                  <c:v>Ostalo</c:v>
                </c:pt>
              </c:strCache>
            </c:strRef>
          </c:cat>
          <c:val>
            <c:numRef>
              <c:f>EBITDA!$D$3:$D$8</c:f>
              <c:numCache>
                <c:formatCode>0.0%</c:formatCode>
                <c:ptCount val="6"/>
                <c:pt idx="0">
                  <c:v>7.8E-2</c:v>
                </c:pt>
                <c:pt idx="1">
                  <c:v>0.02</c:v>
                </c:pt>
                <c:pt idx="2">
                  <c:v>0.11600000000000001</c:v>
                </c:pt>
                <c:pt idx="3">
                  <c:v>5.0000000000000001E-3</c:v>
                </c:pt>
                <c:pt idx="4">
                  <c:v>0.111</c:v>
                </c:pt>
                <c:pt idx="5">
                  <c:v>6.8000000000000005E-2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A97-4730-B831-87A417FFA395}"/>
            </c:ext>
          </c:extLst>
        </c:ser>
        <c:ser>
          <c:idx val="3"/>
          <c:order val="3"/>
          <c:tx>
            <c:strRef>
              <c:f>EBITDA!$F$2</c:f>
              <c:strCache>
                <c:ptCount val="1"/>
                <c:pt idx="0">
                  <c:v>EBITDA margin     Q I-III 2021.</c:v>
                </c:pt>
              </c:strCache>
            </c:strRef>
          </c:tx>
          <c:spPr>
            <a:ln w="22225" cap="rnd">
              <a:solidFill>
                <a:srgbClr val="0033CC"/>
              </a:solidFill>
              <a:round/>
            </a:ln>
            <a:effectLst/>
          </c:spPr>
          <c:marker>
            <c:symbol val="none"/>
          </c:marker>
          <c:cat>
            <c:strRef>
              <c:f>EBITDA!$B$3:$B$8</c:f>
              <c:strCache>
                <c:ptCount val="6"/>
                <c:pt idx="0">
                  <c:v>Transformatorski program</c:v>
                </c:pt>
                <c:pt idx="1">
                  <c:v>Inženjering poslovi </c:v>
                </c:pt>
                <c:pt idx="2">
                  <c:v>Tračnička vozila</c:v>
                </c:pt>
                <c:pt idx="3">
                  <c:v>Rotacioni strojevi</c:v>
                </c:pt>
                <c:pt idx="4">
                  <c:v>Industrijska elektronika i razvoj</c:v>
                </c:pt>
                <c:pt idx="5">
                  <c:v>Ostalo</c:v>
                </c:pt>
              </c:strCache>
            </c:strRef>
          </c:cat>
          <c:val>
            <c:numRef>
              <c:f>EBITDA!$F$3:$F$8</c:f>
              <c:numCache>
                <c:formatCode>0.0%</c:formatCode>
                <c:ptCount val="6"/>
                <c:pt idx="0">
                  <c:v>9.4E-2</c:v>
                </c:pt>
                <c:pt idx="1">
                  <c:v>4.8000000000000001E-2</c:v>
                </c:pt>
                <c:pt idx="2">
                  <c:v>6.7000000000000004E-2</c:v>
                </c:pt>
                <c:pt idx="3">
                  <c:v>0.09</c:v>
                </c:pt>
                <c:pt idx="4">
                  <c:v>0.247</c:v>
                </c:pt>
                <c:pt idx="5">
                  <c:v>4.9000000000000002E-2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A97-4730-B831-87A417FFA3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25943888"/>
        <c:axId val="1925936816"/>
      </c:lineChart>
      <c:catAx>
        <c:axId val="1925944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HR"/>
          </a:p>
        </c:txPr>
        <c:crossAx val="1925941808"/>
        <c:crosses val="autoZero"/>
        <c:auto val="1"/>
        <c:lblAlgn val="ctr"/>
        <c:lblOffset val="100"/>
        <c:noMultiLvlLbl val="0"/>
      </c:catAx>
      <c:valAx>
        <c:axId val="192594180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700"/>
                  <a:t>u mln HRK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7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HR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HR"/>
          </a:p>
        </c:txPr>
        <c:crossAx val="1925944720"/>
        <c:crosses val="autoZero"/>
        <c:crossBetween val="between"/>
      </c:valAx>
      <c:valAx>
        <c:axId val="1925936816"/>
        <c:scaling>
          <c:orientation val="minMax"/>
          <c:max val="0.5"/>
        </c:scaling>
        <c:delete val="0"/>
        <c:axPos val="r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HR"/>
          </a:p>
        </c:txPr>
        <c:crossAx val="1925943888"/>
        <c:crosses val="max"/>
        <c:crossBetween val="between"/>
      </c:valAx>
      <c:catAx>
        <c:axId val="192594388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92593681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H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HR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'prihodi kontinenti'!$C$3</c:f>
              <c:strCache>
                <c:ptCount val="1"/>
                <c:pt idx="0">
                  <c:v>Q I-III 2020</c:v>
                </c:pt>
              </c:strCache>
            </c:strRef>
          </c:tx>
          <c:spPr>
            <a:solidFill>
              <a:srgbClr val="99CCFF">
                <a:alpha val="92000"/>
              </a:srgbClr>
            </a:solidFill>
            <a:ln>
              <a:noFill/>
            </a:ln>
            <a:effectLst/>
          </c:spPr>
          <c:invertIfNegative val="0"/>
          <c:cat>
            <c:strRef>
              <c:f>'prihodi kontinenti'!$B$4:$B$8</c:f>
              <c:strCache>
                <c:ptCount val="5"/>
                <c:pt idx="0">
                  <c:v>EU</c:v>
                </c:pt>
                <c:pt idx="1">
                  <c:v>Azija i Afrika</c:v>
                </c:pt>
                <c:pt idx="2">
                  <c:v>Europske zemlje izvan EU</c:v>
                </c:pt>
                <c:pt idx="3">
                  <c:v>Amerika i Australija</c:v>
                </c:pt>
                <c:pt idx="4">
                  <c:v>Zemlje okruženja</c:v>
                </c:pt>
              </c:strCache>
            </c:strRef>
          </c:cat>
          <c:val>
            <c:numRef>
              <c:f>'prihodi kontinenti'!$C$4:$C$8</c:f>
              <c:numCache>
                <c:formatCode>#,##0</c:formatCode>
                <c:ptCount val="5"/>
                <c:pt idx="0">
                  <c:v>882268</c:v>
                </c:pt>
                <c:pt idx="1">
                  <c:v>211187</c:v>
                </c:pt>
                <c:pt idx="2">
                  <c:v>99959</c:v>
                </c:pt>
                <c:pt idx="3">
                  <c:v>93362</c:v>
                </c:pt>
                <c:pt idx="4">
                  <c:v>58761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99-4B57-9CE4-69099D437540}"/>
            </c:ext>
          </c:extLst>
        </c:ser>
        <c:ser>
          <c:idx val="1"/>
          <c:order val="1"/>
          <c:tx>
            <c:strRef>
              <c:f>'prihodi kontinenti'!$D$3</c:f>
              <c:strCache>
                <c:ptCount val="1"/>
                <c:pt idx="0">
                  <c:v>Q I-III 2021</c:v>
                </c:pt>
              </c:strCache>
            </c:strRef>
          </c:tx>
          <c:spPr>
            <a:solidFill>
              <a:srgbClr val="000099"/>
            </a:solidFill>
            <a:ln>
              <a:noFill/>
            </a:ln>
            <a:effectLst/>
          </c:spPr>
          <c:invertIfNegative val="0"/>
          <c:cat>
            <c:strRef>
              <c:f>'prihodi kontinenti'!$B$4:$B$8</c:f>
              <c:strCache>
                <c:ptCount val="5"/>
                <c:pt idx="0">
                  <c:v>EU</c:v>
                </c:pt>
                <c:pt idx="1">
                  <c:v>Azija i Afrika</c:v>
                </c:pt>
                <c:pt idx="2">
                  <c:v>Europske zemlje izvan EU</c:v>
                </c:pt>
                <c:pt idx="3">
                  <c:v>Amerika i Australija</c:v>
                </c:pt>
                <c:pt idx="4">
                  <c:v>Zemlje okruženja</c:v>
                </c:pt>
              </c:strCache>
            </c:strRef>
          </c:cat>
          <c:val>
            <c:numRef>
              <c:f>'prihodi kontinenti'!$D$4:$D$8</c:f>
              <c:numCache>
                <c:formatCode>#,##0</c:formatCode>
                <c:ptCount val="5"/>
                <c:pt idx="0">
                  <c:v>1155837</c:v>
                </c:pt>
                <c:pt idx="1">
                  <c:v>126141</c:v>
                </c:pt>
                <c:pt idx="2">
                  <c:v>99350</c:v>
                </c:pt>
                <c:pt idx="3">
                  <c:v>59062</c:v>
                </c:pt>
                <c:pt idx="4">
                  <c:v>54120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C99-4B57-9CE4-69099D4375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4"/>
        <c:overlap val="-71"/>
        <c:axId val="1302364863"/>
        <c:axId val="1302374847"/>
      </c:barChart>
      <c:catAx>
        <c:axId val="13023648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HR"/>
          </a:p>
        </c:txPr>
        <c:crossAx val="1302374847"/>
        <c:crosses val="autoZero"/>
        <c:auto val="1"/>
        <c:lblAlgn val="ctr"/>
        <c:lblOffset val="100"/>
        <c:noMultiLvlLbl val="0"/>
      </c:catAx>
      <c:valAx>
        <c:axId val="1302374847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800"/>
                  <a:t>u 000 HRK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HR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HR"/>
          </a:p>
        </c:txPr>
        <c:crossAx val="13023648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H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HR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backlog!$C$6</c:f>
              <c:strCache>
                <c:ptCount val="1"/>
                <c:pt idx="0">
                  <c:v>Hrvatska</c:v>
                </c:pt>
              </c:strCache>
            </c:strRef>
          </c:tx>
          <c:spPr>
            <a:solidFill>
              <a:srgbClr val="8EB4E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H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backlog!$D$5:$G$5</c:f>
              <c:strCache>
                <c:ptCount val="4"/>
                <c:pt idx="0">
                  <c:v>31.12.2018.</c:v>
                </c:pt>
                <c:pt idx="1">
                  <c:v>31.12.2019.</c:v>
                </c:pt>
                <c:pt idx="2">
                  <c:v>31.12.2020.</c:v>
                </c:pt>
                <c:pt idx="3">
                  <c:v>30.9.2021.</c:v>
                </c:pt>
              </c:strCache>
            </c:strRef>
          </c:cat>
          <c:val>
            <c:numRef>
              <c:f>backlog!$D$6:$G$6</c:f>
              <c:numCache>
                <c:formatCode>#,##0.0</c:formatCode>
                <c:ptCount val="4"/>
                <c:pt idx="0">
                  <c:v>1639.1</c:v>
                </c:pt>
                <c:pt idx="1">
                  <c:v>1610.9</c:v>
                </c:pt>
                <c:pt idx="2">
                  <c:v>2399.6</c:v>
                </c:pt>
                <c:pt idx="3">
                  <c:v>2828.5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A1-4853-87C6-7BE28453697B}"/>
            </c:ext>
          </c:extLst>
        </c:ser>
        <c:ser>
          <c:idx val="1"/>
          <c:order val="1"/>
          <c:tx>
            <c:strRef>
              <c:f>backlog!$C$7</c:f>
              <c:strCache>
                <c:ptCount val="1"/>
                <c:pt idx="0">
                  <c:v>Izvoz</c:v>
                </c:pt>
              </c:strCache>
            </c:strRef>
          </c:tx>
          <c:spPr>
            <a:solidFill>
              <a:srgbClr val="1E286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H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backlog!$D$5:$G$5</c:f>
              <c:strCache>
                <c:ptCount val="4"/>
                <c:pt idx="0">
                  <c:v>31.12.2018.</c:v>
                </c:pt>
                <c:pt idx="1">
                  <c:v>31.12.2019.</c:v>
                </c:pt>
                <c:pt idx="2">
                  <c:v>31.12.2020.</c:v>
                </c:pt>
                <c:pt idx="3">
                  <c:v>30.9.2021.</c:v>
                </c:pt>
              </c:strCache>
            </c:strRef>
          </c:cat>
          <c:val>
            <c:numRef>
              <c:f>backlog!$D$7:$G$7</c:f>
              <c:numCache>
                <c:formatCode>#,##0.0</c:formatCode>
                <c:ptCount val="4"/>
                <c:pt idx="0">
                  <c:v>1732.7</c:v>
                </c:pt>
                <c:pt idx="1">
                  <c:v>1786.3</c:v>
                </c:pt>
                <c:pt idx="2">
                  <c:v>1848</c:v>
                </c:pt>
                <c:pt idx="3">
                  <c:v>2368.6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FA1-4853-87C6-7BE2845369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6"/>
        <c:overlap val="100"/>
        <c:axId val="1719890656"/>
        <c:axId val="1719887328"/>
      </c:barChart>
      <c:catAx>
        <c:axId val="1719890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HR"/>
          </a:p>
        </c:txPr>
        <c:crossAx val="1719887328"/>
        <c:crosses val="autoZero"/>
        <c:auto val="1"/>
        <c:lblAlgn val="ctr"/>
        <c:lblOffset val="100"/>
        <c:noMultiLvlLbl val="0"/>
      </c:catAx>
      <c:valAx>
        <c:axId val="171988732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800"/>
                  <a:t>HRK,mln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HR"/>
            </a:p>
          </c:txPr>
        </c:title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HR"/>
          </a:p>
        </c:txPr>
        <c:crossAx val="1719890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H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HR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'ugovoreno kontinenti'!$B$5</c:f>
              <c:strCache>
                <c:ptCount val="1"/>
                <c:pt idx="0">
                  <c:v>EU</c:v>
                </c:pt>
              </c:strCache>
            </c:strRef>
          </c:tx>
          <c:spPr>
            <a:solidFill>
              <a:srgbClr val="0033CC">
                <a:alpha val="7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H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'ugovoreno kontinenti'!$C$4:$D$4</c:f>
              <c:strCache>
                <c:ptCount val="2"/>
                <c:pt idx="0">
                  <c:v>Q I-III 2020.</c:v>
                </c:pt>
                <c:pt idx="1">
                  <c:v>Q I-III 2021.</c:v>
                </c:pt>
              </c:strCache>
            </c:strRef>
          </c:cat>
          <c:val>
            <c:numRef>
              <c:f>'ugovoreno kontinenti'!$C$5:$D$5</c:f>
              <c:numCache>
                <c:formatCode>#,##0</c:formatCode>
                <c:ptCount val="2"/>
                <c:pt idx="0">
                  <c:v>1199273</c:v>
                </c:pt>
                <c:pt idx="1">
                  <c:v>1539583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52-43B0-AE88-C6597FE96F36}"/>
            </c:ext>
          </c:extLst>
        </c:ser>
        <c:ser>
          <c:idx val="1"/>
          <c:order val="1"/>
          <c:tx>
            <c:strRef>
              <c:f>'ugovoreno kontinenti'!$B$6</c:f>
              <c:strCache>
                <c:ptCount val="1"/>
                <c:pt idx="0">
                  <c:v>Azija i Afrika</c:v>
                </c:pt>
              </c:strCache>
            </c:strRef>
          </c:tx>
          <c:spPr>
            <a:solidFill>
              <a:srgbClr val="C5E2FF">
                <a:alpha val="7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H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'ugovoreno kontinenti'!$C$4:$D$4</c:f>
              <c:strCache>
                <c:ptCount val="2"/>
                <c:pt idx="0">
                  <c:v>Q I-III 2020.</c:v>
                </c:pt>
                <c:pt idx="1">
                  <c:v>Q I-III 2021.</c:v>
                </c:pt>
              </c:strCache>
            </c:strRef>
          </c:cat>
          <c:val>
            <c:numRef>
              <c:f>'ugovoreno kontinenti'!$C$6:$D$6</c:f>
              <c:numCache>
                <c:formatCode>#,##0</c:formatCode>
                <c:ptCount val="2"/>
                <c:pt idx="0">
                  <c:v>142323</c:v>
                </c:pt>
                <c:pt idx="1">
                  <c:v>129548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352-43B0-AE88-C6597FE96F36}"/>
            </c:ext>
          </c:extLst>
        </c:ser>
        <c:ser>
          <c:idx val="2"/>
          <c:order val="2"/>
          <c:tx>
            <c:strRef>
              <c:f>'ugovoreno kontinenti'!$B$9</c:f>
              <c:strCache>
                <c:ptCount val="1"/>
                <c:pt idx="0">
                  <c:v>Amerika i Australija</c:v>
                </c:pt>
              </c:strCache>
            </c:strRef>
          </c:tx>
          <c:spPr>
            <a:solidFill>
              <a:srgbClr val="003399">
                <a:alpha val="69804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H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'ugovoreno kontinenti'!$C$4:$D$4</c:f>
              <c:strCache>
                <c:ptCount val="2"/>
                <c:pt idx="0">
                  <c:v>Q I-III 2020.</c:v>
                </c:pt>
                <c:pt idx="1">
                  <c:v>Q I-III 2021.</c:v>
                </c:pt>
              </c:strCache>
            </c:strRef>
          </c:cat>
          <c:val>
            <c:numRef>
              <c:f>'ugovoreno kontinenti'!$C$9:$D$9</c:f>
              <c:numCache>
                <c:formatCode>#,##0</c:formatCode>
                <c:ptCount val="2"/>
                <c:pt idx="0">
                  <c:v>58982</c:v>
                </c:pt>
                <c:pt idx="1">
                  <c:v>108621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352-43B0-AE88-C6597FE96F36}"/>
            </c:ext>
          </c:extLst>
        </c:ser>
        <c:ser>
          <c:idx val="3"/>
          <c:order val="3"/>
          <c:tx>
            <c:strRef>
              <c:f>'ugovoreno kontinenti'!$B$8</c:f>
              <c:strCache>
                <c:ptCount val="1"/>
                <c:pt idx="0">
                  <c:v>Zemlje okruženja</c:v>
                </c:pt>
              </c:strCache>
            </c:strRef>
          </c:tx>
          <c:spPr>
            <a:solidFill>
              <a:srgbClr val="C5E2FF">
                <a:alpha val="7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H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'ugovoreno kontinenti'!$C$4:$D$4</c:f>
              <c:strCache>
                <c:ptCount val="2"/>
                <c:pt idx="0">
                  <c:v>Q I-III 2020.</c:v>
                </c:pt>
                <c:pt idx="1">
                  <c:v>Q I-III 2021.</c:v>
                </c:pt>
              </c:strCache>
            </c:strRef>
          </c:cat>
          <c:val>
            <c:numRef>
              <c:f>'ugovoreno kontinenti'!$C$8:$D$8</c:f>
              <c:numCache>
                <c:formatCode>#,##0</c:formatCode>
                <c:ptCount val="2"/>
                <c:pt idx="0">
                  <c:v>46698</c:v>
                </c:pt>
                <c:pt idx="1">
                  <c:v>66997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352-43B0-AE88-C6597FE96F36}"/>
            </c:ext>
          </c:extLst>
        </c:ser>
        <c:ser>
          <c:idx val="4"/>
          <c:order val="4"/>
          <c:tx>
            <c:strRef>
              <c:f>'ugovoreno kontinenti'!$B$7</c:f>
              <c:strCache>
                <c:ptCount val="1"/>
                <c:pt idx="0">
                  <c:v>Zemlje izvan EU</c:v>
                </c:pt>
              </c:strCache>
            </c:strRef>
          </c:tx>
          <c:spPr>
            <a:solidFill>
              <a:schemeClr val="accent5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H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'ugovoreno kontinenti'!$C$4:$D$4</c:f>
              <c:strCache>
                <c:ptCount val="2"/>
                <c:pt idx="0">
                  <c:v>Q I-III 2020.</c:v>
                </c:pt>
                <c:pt idx="1">
                  <c:v>Q I-III 2021.</c:v>
                </c:pt>
              </c:strCache>
            </c:strRef>
          </c:cat>
          <c:val>
            <c:numRef>
              <c:f>'ugovoreno kontinenti'!$C$7:$D$7</c:f>
              <c:numCache>
                <c:formatCode>#,##0</c:formatCode>
                <c:ptCount val="2"/>
                <c:pt idx="0">
                  <c:v>113480</c:v>
                </c:pt>
                <c:pt idx="1">
                  <c:v>170386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352-43B0-AE88-C6597FE96F3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747616288"/>
        <c:axId val="1747610048"/>
      </c:barChart>
      <c:catAx>
        <c:axId val="17476162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HR"/>
          </a:p>
        </c:txPr>
        <c:crossAx val="1747610048"/>
        <c:crosses val="autoZero"/>
        <c:auto val="1"/>
        <c:lblAlgn val="ctr"/>
        <c:lblOffset val="100"/>
        <c:noMultiLvlLbl val="0"/>
      </c:catAx>
      <c:valAx>
        <c:axId val="1747610048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1747616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8.4291187739463605E-2"/>
          <c:y val="0.36244433409787741"/>
          <c:w val="0.18634366106535533"/>
          <c:h val="0.2751113318042451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H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HR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hr-HR" sz="1100" b="1"/>
              <a:t>Ugovoreni poslovi</a:t>
            </a:r>
          </a:p>
        </c:rich>
      </c:tx>
      <c:layout>
        <c:manualLayout>
          <c:xMode val="edge"/>
          <c:yMode val="edge"/>
          <c:x val="0.33595077997663497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HR"/>
        </a:p>
      </c:txPr>
    </c:title>
    <c:autoTitleDeleted val="0"/>
    <c:plotArea>
      <c:layout/>
      <c:barChart>
        <c:barDir val="col"/>
        <c:grouping val="clustered"/>
        <c:varyColors val="0"/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68"/>
        <c:overlap val="-52"/>
        <c:axId val="582315800"/>
        <c:axId val="582323240"/>
      </c:barChart>
      <c:catAx>
        <c:axId val="582315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HR"/>
          </a:p>
        </c:txPr>
        <c:crossAx val="582323240"/>
        <c:crosses val="autoZero"/>
        <c:auto val="1"/>
        <c:lblAlgn val="ctr"/>
        <c:lblOffset val="100"/>
        <c:noMultiLvlLbl val="0"/>
      </c:catAx>
      <c:valAx>
        <c:axId val="582323240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800"/>
                  <a:t>HRK, mln</a:t>
                </a:r>
              </a:p>
            </c:rich>
          </c:tx>
          <c:layout>
            <c:manualLayout>
              <c:xMode val="edge"/>
              <c:yMode val="edge"/>
              <c:x val="6.3714494367275304E-2"/>
              <c:y val="0.5281298481324460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HR"/>
            </a:p>
          </c:txPr>
        </c:title>
        <c:numFmt formatCode="#,##0.0" sourceLinked="1"/>
        <c:majorTickMark val="none"/>
        <c:minorTickMark val="none"/>
        <c:tickLblPos val="nextTo"/>
        <c:crossAx val="582315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HR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H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ugovoreno!$C$4:$C$6</c:f>
              <c:strCache>
                <c:ptCount val="3"/>
                <c:pt idx="0">
                  <c:v>2019.</c:v>
                </c:pt>
                <c:pt idx="1">
                  <c:v>2020.</c:v>
                </c:pt>
                <c:pt idx="2">
                  <c:v>plan 2021.</c:v>
                </c:pt>
              </c:strCache>
            </c:strRef>
          </c:cat>
          <c:val>
            <c:numRef>
              <c:f>ugovoreno!$D$4:$D$6</c:f>
              <c:numCache>
                <c:formatCode>#,##0</c:formatCode>
                <c:ptCount val="3"/>
                <c:pt idx="0">
                  <c:v>3079</c:v>
                </c:pt>
                <c:pt idx="1">
                  <c:v>3735</c:v>
                </c:pt>
                <c:pt idx="2">
                  <c:v>4051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17-4AFC-8BDE-BB805CB8B00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85"/>
        <c:overlap val="100"/>
        <c:axId val="1591447567"/>
        <c:axId val="1591444239"/>
      </c:barChart>
      <c:catAx>
        <c:axId val="15914475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HR"/>
          </a:p>
        </c:txPr>
        <c:crossAx val="1591444239"/>
        <c:crosses val="autoZero"/>
        <c:auto val="1"/>
        <c:lblAlgn val="ctr"/>
        <c:lblOffset val="100"/>
        <c:noMultiLvlLbl val="0"/>
      </c:catAx>
      <c:valAx>
        <c:axId val="1591444239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591447567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HR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H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prodaja!$C$4:$C$6</c:f>
              <c:strCache>
                <c:ptCount val="3"/>
                <c:pt idx="0">
                  <c:v>2019</c:v>
                </c:pt>
                <c:pt idx="1">
                  <c:v>2020</c:v>
                </c:pt>
                <c:pt idx="2">
                  <c:v>plan 2021</c:v>
                </c:pt>
              </c:strCache>
            </c:strRef>
          </c:cat>
          <c:val>
            <c:numRef>
              <c:f>prodaja!$D$4:$D$6</c:f>
              <c:numCache>
                <c:formatCode>#,##0</c:formatCode>
                <c:ptCount val="3"/>
                <c:pt idx="0">
                  <c:v>2811</c:v>
                </c:pt>
                <c:pt idx="1">
                  <c:v>2973</c:v>
                </c:pt>
                <c:pt idx="2">
                  <c:v>3275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67-481D-8244-DC97CEA0AF5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85"/>
        <c:overlap val="100"/>
        <c:axId val="1662710527"/>
        <c:axId val="1662711359"/>
      </c:barChart>
      <c:catAx>
        <c:axId val="16627105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HR"/>
          </a:p>
        </c:txPr>
        <c:crossAx val="1662711359"/>
        <c:crosses val="autoZero"/>
        <c:auto val="1"/>
        <c:lblAlgn val="ctr"/>
        <c:lblOffset val="100"/>
        <c:noMultiLvlLbl val="0"/>
      </c:catAx>
      <c:valAx>
        <c:axId val="1662711359"/>
        <c:scaling>
          <c:orientation val="minMax"/>
          <c:min val="0"/>
        </c:scaling>
        <c:delete val="1"/>
        <c:axPos val="l"/>
        <c:numFmt formatCode="#,##0" sourceLinked="1"/>
        <c:majorTickMark val="none"/>
        <c:minorTickMark val="none"/>
        <c:tickLblPos val="nextTo"/>
        <c:crossAx val="16627105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H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hr-HR" sz="1200" b="1"/>
              <a:t>Ugovoreni poslovi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HR"/>
        </a:p>
      </c:txPr>
    </c:title>
    <c:autoTitleDeleted val="0"/>
    <c:plotArea>
      <c:layout>
        <c:manualLayout>
          <c:layoutTarget val="inner"/>
          <c:xMode val="edge"/>
          <c:yMode val="edge"/>
          <c:x val="0.21518106559901107"/>
          <c:y val="0.1877353957259317"/>
          <c:w val="0.74280522039694141"/>
          <c:h val="0.6893540802346976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8EB4E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H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'ugovor prodaja'!$C$4:$C$5</c:f>
              <c:strCache>
                <c:ptCount val="2"/>
                <c:pt idx="0">
                  <c:v>Q I-III 2020.</c:v>
                </c:pt>
                <c:pt idx="1">
                  <c:v>Q I-III 2021.</c:v>
                </c:pt>
              </c:strCache>
            </c:strRef>
          </c:cat>
          <c:val>
            <c:numRef>
              <c:f>'ugovor prodaja'!$D$4:$D$5</c:f>
              <c:numCache>
                <c:formatCode>#,##0.0</c:formatCode>
                <c:ptCount val="2"/>
                <c:pt idx="0">
                  <c:v>2225</c:v>
                </c:pt>
                <c:pt idx="1">
                  <c:v>3362.5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25-4622-9D6A-15B306DD673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68"/>
        <c:overlap val="-52"/>
        <c:axId val="1445712112"/>
        <c:axId val="1445720016"/>
      </c:barChart>
      <c:catAx>
        <c:axId val="1445712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HR"/>
          </a:p>
        </c:txPr>
        <c:crossAx val="1445720016"/>
        <c:crosses val="autoZero"/>
        <c:auto val="1"/>
        <c:lblAlgn val="ctr"/>
        <c:lblOffset val="100"/>
        <c:noMultiLvlLbl val="0"/>
      </c:catAx>
      <c:valAx>
        <c:axId val="144572001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700" dirty="0"/>
                  <a:t>HRK, </a:t>
                </a:r>
                <a:r>
                  <a:rPr lang="en-US" sz="700" dirty="0" err="1"/>
                  <a:t>mln</a:t>
                </a:r>
                <a:endParaRPr lang="en-US" sz="700" dirty="0"/>
              </a:p>
            </c:rich>
          </c:tx>
          <c:layout>
            <c:manualLayout>
              <c:xMode val="edge"/>
              <c:yMode val="edge"/>
              <c:x val="1.1111028406949686E-2"/>
              <c:y val="0.3345048282577210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7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HR"/>
            </a:p>
          </c:txPr>
        </c:title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HR"/>
          </a:p>
        </c:txPr>
        <c:crossAx val="1445712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HR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n-US" sz="1200" b="1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200" b="1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Prihodi od prodaje</a:t>
            </a:r>
          </a:p>
        </c:rich>
      </c:tx>
      <c:layout>
        <c:manualLayout>
          <c:xMode val="edge"/>
          <c:yMode val="edge"/>
          <c:x val="0.31334113236443445"/>
          <c:y val="2.012117993937895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n-US" sz="1200" b="1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HR"/>
        </a:p>
      </c:txPr>
    </c:title>
    <c:autoTitleDeleted val="0"/>
    <c:plotArea>
      <c:layout>
        <c:manualLayout>
          <c:layoutTarget val="inner"/>
          <c:xMode val="edge"/>
          <c:yMode val="edge"/>
          <c:x val="0.20535104312256705"/>
          <c:y val="0.16805713846808204"/>
          <c:w val="0.75848416450657319"/>
          <c:h val="0.6854533902989451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8EB4E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9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H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'ugovor prodaja'!$C$31:$C$32</c:f>
              <c:strCache>
                <c:ptCount val="2"/>
                <c:pt idx="0">
                  <c:v>Q I-III 2020.</c:v>
                </c:pt>
                <c:pt idx="1">
                  <c:v>Q I-III 2021.</c:v>
                </c:pt>
              </c:strCache>
            </c:strRef>
          </c:cat>
          <c:val>
            <c:numRef>
              <c:f>'ugovor prodaja'!$D$31:$D$32</c:f>
              <c:numCache>
                <c:formatCode>#,##0.0</c:formatCode>
                <c:ptCount val="2"/>
                <c:pt idx="0">
                  <c:v>2051</c:v>
                </c:pt>
                <c:pt idx="1">
                  <c:v>2412.9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53-4B85-A5A4-C42D8EE8D8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8"/>
        <c:overlap val="-52"/>
        <c:axId val="1552638688"/>
        <c:axId val="1552641600"/>
      </c:barChart>
      <c:catAx>
        <c:axId val="1552638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HR"/>
          </a:p>
        </c:txPr>
        <c:crossAx val="1552641600"/>
        <c:crosses val="autoZero"/>
        <c:auto val="1"/>
        <c:lblAlgn val="ctr"/>
        <c:lblOffset val="100"/>
        <c:noMultiLvlLbl val="0"/>
      </c:catAx>
      <c:valAx>
        <c:axId val="1552641600"/>
        <c:scaling>
          <c:orientation val="minMax"/>
          <c:min val="5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algn="ctr" rtl="0">
                  <a:defRPr lang="en-US" sz="7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7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HRK,mln</a:t>
                </a:r>
              </a:p>
            </c:rich>
          </c:tx>
          <c:layout>
            <c:manualLayout>
              <c:xMode val="edge"/>
              <c:yMode val="edge"/>
              <c:x val="4.1210518699423979E-2"/>
              <c:y val="0.3932598487004479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ctr" rtl="0">
                <a:defRPr lang="en-US" sz="700" b="0" i="0" u="none" strike="noStrike" kern="1200" baseline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HR"/>
            </a:p>
          </c:txPr>
        </c:title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HR"/>
          </a:p>
        </c:txPr>
        <c:crossAx val="1552638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en-US" sz="1000" b="0" i="0" u="none" strike="noStrike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pPr>
      <a:endParaRPr lang="en-H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528755472"/>
        <c:axId val="528759632"/>
      </c:barChart>
      <c:catAx>
        <c:axId val="528755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n-HR"/>
          </a:p>
        </c:txPr>
        <c:crossAx val="528759632"/>
        <c:crosses val="autoZero"/>
        <c:auto val="1"/>
        <c:lblAlgn val="ctr"/>
        <c:lblOffset val="100"/>
        <c:noMultiLvlLbl val="0"/>
      </c:catAx>
      <c:valAx>
        <c:axId val="528759632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528755472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H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508603728"/>
        <c:axId val="508601648"/>
      </c:barChart>
      <c:catAx>
        <c:axId val="508603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n-HR"/>
          </a:p>
        </c:txPr>
        <c:crossAx val="508601648"/>
        <c:crosses val="autoZero"/>
        <c:auto val="1"/>
        <c:lblAlgn val="ctr"/>
        <c:lblOffset val="100"/>
        <c:noMultiLvlLbl val="0"/>
      </c:catAx>
      <c:valAx>
        <c:axId val="508601648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508603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H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309105454236009E-2"/>
          <c:y val="6.0133335016856276E-2"/>
          <c:w val="0.90564996000085096"/>
          <c:h val="0.77964473457156447"/>
        </c:manualLayout>
      </c:layout>
      <c:barChart>
        <c:barDir val="col"/>
        <c:grouping val="clustered"/>
        <c:varyColors val="0"/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528755472"/>
        <c:axId val="528759632"/>
      </c:barChart>
      <c:catAx>
        <c:axId val="528755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n-HR"/>
          </a:p>
        </c:txPr>
        <c:crossAx val="528759632"/>
        <c:crosses val="autoZero"/>
        <c:auto val="1"/>
        <c:lblAlgn val="ctr"/>
        <c:lblOffset val="100"/>
        <c:noMultiLvlLbl val="0"/>
      </c:catAx>
      <c:valAx>
        <c:axId val="528759632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528755472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H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044285242636453E-2"/>
          <c:y val="9.0559558240491958E-2"/>
          <c:w val="0.91591142951472704"/>
          <c:h val="0.80088971794857167"/>
        </c:manualLayout>
      </c:layout>
      <c:barChart>
        <c:barDir val="col"/>
        <c:grouping val="clustered"/>
        <c:varyColors val="0"/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528755472"/>
        <c:axId val="528759632"/>
      </c:barChart>
      <c:catAx>
        <c:axId val="528755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n-HR"/>
          </a:p>
        </c:txPr>
        <c:crossAx val="528759632"/>
        <c:crosses val="autoZero"/>
        <c:auto val="1"/>
        <c:lblAlgn val="ctr"/>
        <c:lblOffset val="100"/>
        <c:noMultiLvlLbl val="0"/>
      </c:catAx>
      <c:valAx>
        <c:axId val="528759632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528755472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H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EBITDA</a:t>
            </a:r>
          </a:p>
        </c:rich>
      </c:tx>
      <c:layout>
        <c:manualLayout>
          <c:xMode val="edge"/>
          <c:yMode val="edge"/>
          <c:x val="0.27641445223541239"/>
          <c:y val="4.113934844257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H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H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ebitda!$B$9:$B$10</c:f>
              <c:strCache>
                <c:ptCount val="2"/>
                <c:pt idx="0">
                  <c:v> Q I-III 2020.</c:v>
                </c:pt>
                <c:pt idx="1">
                  <c:v> Q I-III 2021.</c:v>
                </c:pt>
              </c:strCache>
            </c:strRef>
          </c:cat>
          <c:val>
            <c:numRef>
              <c:f>ebitda!$C$9:$C$10</c:f>
              <c:numCache>
                <c:formatCode>#,##0</c:formatCode>
                <c:ptCount val="2"/>
                <c:pt idx="0">
                  <c:v>120197</c:v>
                </c:pt>
                <c:pt idx="1">
                  <c:v>229955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E8-4885-A61C-03BDAEE9A6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7"/>
        <c:overlap val="-27"/>
        <c:axId val="801527664"/>
        <c:axId val="801528080"/>
      </c:barChart>
      <c:catAx>
        <c:axId val="801527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HR"/>
          </a:p>
        </c:txPr>
        <c:crossAx val="801528080"/>
        <c:crosses val="autoZero"/>
        <c:auto val="1"/>
        <c:lblAlgn val="ctr"/>
        <c:lblOffset val="100"/>
        <c:noMultiLvlLbl val="0"/>
      </c:catAx>
      <c:valAx>
        <c:axId val="801528080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801527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H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EBITDA marža</a:t>
            </a:r>
          </a:p>
        </c:rich>
      </c:tx>
      <c:layout>
        <c:manualLayout>
          <c:xMode val="edge"/>
          <c:yMode val="edge"/>
          <c:x val="0.17791335367480451"/>
          <c:y val="7.90093299379908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H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H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ebitda!$B$24:$B$25</c:f>
              <c:strCache>
                <c:ptCount val="2"/>
                <c:pt idx="0">
                  <c:v> Q I-III 2020.</c:v>
                </c:pt>
                <c:pt idx="1">
                  <c:v> Q I-III 2021.</c:v>
                </c:pt>
              </c:strCache>
            </c:strRef>
          </c:cat>
          <c:val>
            <c:numRef>
              <c:f>ebitda!$C$24:$C$25</c:f>
              <c:numCache>
                <c:formatCode>0.0%</c:formatCode>
                <c:ptCount val="2"/>
                <c:pt idx="0">
                  <c:v>5.8999999999999997E-2</c:v>
                </c:pt>
                <c:pt idx="1">
                  <c:v>9.5000000000000001E-2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73-496A-AC85-AB7DEEC5AD38}"/>
            </c:ext>
          </c:extLst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97"/>
        <c:overlap val="-27"/>
        <c:axId val="803361664"/>
        <c:axId val="803362080"/>
      </c:barChart>
      <c:catAx>
        <c:axId val="803361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HR"/>
          </a:p>
        </c:txPr>
        <c:crossAx val="803362080"/>
        <c:crosses val="autoZero"/>
        <c:auto val="1"/>
        <c:lblAlgn val="ctr"/>
        <c:lblOffset val="100"/>
        <c:noMultiLvlLbl val="0"/>
      </c:catAx>
      <c:valAx>
        <c:axId val="803362080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80336166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H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30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  <a:headEnd type="none" w="sm" len="sm"/>
        <a:tailEnd type="none" w="sm" len="sm"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30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  <a:headEnd type="none" w="sm" len="sm"/>
        <a:tailEnd type="none" w="sm" len="sm"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1600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85F156-770C-4278-944F-02F7653D3A99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0_2" csCatId="mainScheme" phldr="1"/>
      <dgm:spPr/>
    </dgm:pt>
    <dgm:pt modelId="{0ED0064A-73C4-4549-907B-9FD4050584D0}">
      <dgm:prSet phldrT="[Text]" phldr="1"/>
      <dgm:spPr>
        <a:noFill/>
        <a:ln>
          <a:noFill/>
        </a:ln>
      </dgm:spPr>
      <dgm:t>
        <a:bodyPr/>
        <a:lstStyle/>
        <a:p>
          <a:endParaRPr lang="hr-HR" dirty="0">
            <a:solidFill>
              <a:schemeClr val="bg1"/>
            </a:solidFill>
          </a:endParaRPr>
        </a:p>
      </dgm:t>
    </dgm:pt>
    <dgm:pt modelId="{D6C2B55C-0409-4DA8-A2F7-8885AF5022A3}" type="sibTrans" cxnId="{4E73F625-C96C-4744-BDF1-342C5A101422}">
      <dgm:prSet/>
      <dgm:spPr/>
      <dgm:t>
        <a:bodyPr/>
        <a:lstStyle/>
        <a:p>
          <a:endParaRPr lang="hr-HR"/>
        </a:p>
      </dgm:t>
    </dgm:pt>
    <dgm:pt modelId="{C98B43B5-B5D2-42D4-8993-19DC100CBB81}" type="parTrans" cxnId="{4E73F625-C96C-4744-BDF1-342C5A101422}">
      <dgm:prSet/>
      <dgm:spPr/>
      <dgm:t>
        <a:bodyPr/>
        <a:lstStyle/>
        <a:p>
          <a:endParaRPr lang="hr-HR"/>
        </a:p>
      </dgm:t>
    </dgm:pt>
    <dgm:pt modelId="{5E50C970-34E3-470F-893A-574470DC2116}">
      <dgm:prSet phldrT="[Text]" phldr="1"/>
      <dgm:spPr>
        <a:noFill/>
        <a:ln>
          <a:noFill/>
        </a:ln>
      </dgm:spPr>
      <dgm:t>
        <a:bodyPr/>
        <a:lstStyle/>
        <a:p>
          <a:endParaRPr lang="hr-HR" dirty="0">
            <a:solidFill>
              <a:schemeClr val="bg1"/>
            </a:solidFill>
          </a:endParaRPr>
        </a:p>
      </dgm:t>
    </dgm:pt>
    <dgm:pt modelId="{95BB76CE-2C6F-49F9-9FE1-4D061E6D1E0B}" type="sibTrans" cxnId="{1D8AF71C-176C-4DDF-AE44-F9A1F5A61BAD}">
      <dgm:prSet/>
      <dgm:spPr/>
      <dgm:t>
        <a:bodyPr/>
        <a:lstStyle/>
        <a:p>
          <a:endParaRPr lang="hr-HR"/>
        </a:p>
      </dgm:t>
    </dgm:pt>
    <dgm:pt modelId="{131F6092-0085-4FDA-AA1A-AFD079C71A9D}" type="parTrans" cxnId="{1D8AF71C-176C-4DDF-AE44-F9A1F5A61BAD}">
      <dgm:prSet/>
      <dgm:spPr/>
      <dgm:t>
        <a:bodyPr/>
        <a:lstStyle/>
        <a:p>
          <a:endParaRPr lang="hr-HR"/>
        </a:p>
      </dgm:t>
    </dgm:pt>
    <dgm:pt modelId="{28F65D08-6651-41EF-8215-6853ADFD2BC7}">
      <dgm:prSet/>
      <dgm:spPr>
        <a:noFill/>
        <a:ln>
          <a:noFill/>
        </a:ln>
      </dgm:spPr>
      <dgm:t>
        <a:bodyPr/>
        <a:lstStyle/>
        <a:p>
          <a:endParaRPr lang="hr-HR"/>
        </a:p>
      </dgm:t>
    </dgm:pt>
    <dgm:pt modelId="{833F3CAA-C742-4A12-91E5-36B6E15B28B2}" type="sibTrans" cxnId="{DCF12556-DC15-4DE3-9D0A-C44F043ACE52}">
      <dgm:prSet/>
      <dgm:spPr/>
      <dgm:t>
        <a:bodyPr/>
        <a:lstStyle/>
        <a:p>
          <a:endParaRPr lang="hr-HR"/>
        </a:p>
      </dgm:t>
    </dgm:pt>
    <dgm:pt modelId="{426B77A4-D8E1-4C53-AD23-B56FAAD10A6F}" type="parTrans" cxnId="{DCF12556-DC15-4DE3-9D0A-C44F043ACE52}">
      <dgm:prSet/>
      <dgm:spPr/>
      <dgm:t>
        <a:bodyPr/>
        <a:lstStyle/>
        <a:p>
          <a:endParaRPr lang="hr-HR"/>
        </a:p>
      </dgm:t>
    </dgm:pt>
    <dgm:pt modelId="{83277D83-7E8F-43EF-B6D2-0BC83A118609}">
      <dgm:prSet phldrT="[Text]" phldr="1"/>
      <dgm:spPr>
        <a:noFill/>
        <a:ln>
          <a:noFill/>
        </a:ln>
      </dgm:spPr>
      <dgm:t>
        <a:bodyPr/>
        <a:lstStyle/>
        <a:p>
          <a:endParaRPr lang="hr-HR" dirty="0">
            <a:solidFill>
              <a:schemeClr val="bg1"/>
            </a:solidFill>
          </a:endParaRPr>
        </a:p>
      </dgm:t>
    </dgm:pt>
    <dgm:pt modelId="{32603C20-6618-494F-AC68-986CDCD3962B}" type="sibTrans" cxnId="{0FD59948-5EC9-410F-BD18-F63D0C1DF32A}">
      <dgm:prSet/>
      <dgm:spPr/>
      <dgm:t>
        <a:bodyPr/>
        <a:lstStyle/>
        <a:p>
          <a:endParaRPr lang="hr-HR"/>
        </a:p>
      </dgm:t>
    </dgm:pt>
    <dgm:pt modelId="{FF920971-A539-458B-A5E1-8D4BE704EB4E}" type="parTrans" cxnId="{0FD59948-5EC9-410F-BD18-F63D0C1DF32A}">
      <dgm:prSet/>
      <dgm:spPr/>
      <dgm:t>
        <a:bodyPr/>
        <a:lstStyle/>
        <a:p>
          <a:endParaRPr lang="hr-HR"/>
        </a:p>
      </dgm:t>
    </dgm:pt>
    <dgm:pt modelId="{852AA965-4A3A-4947-BA83-FABAD150FB5F}" type="pres">
      <dgm:prSet presAssocID="{8385F156-770C-4278-944F-02F7653D3A99}" presName="Name0" presStyleCnt="0">
        <dgm:presLayoutVars>
          <dgm:dir/>
          <dgm:resizeHandles val="exact"/>
        </dgm:presLayoutVars>
      </dgm:prSet>
      <dgm:spPr/>
    </dgm:pt>
    <dgm:pt modelId="{502D468D-5C1F-4EF7-828C-68486BCEEF34}" type="pres">
      <dgm:prSet presAssocID="{0ED0064A-73C4-4549-907B-9FD4050584D0}" presName="composite" presStyleCnt="0"/>
      <dgm:spPr/>
    </dgm:pt>
    <dgm:pt modelId="{408258B7-2A32-4103-98E2-11103FEE188D}" type="pres">
      <dgm:prSet presAssocID="{0ED0064A-73C4-4549-907B-9FD4050584D0}" presName="bgChev" presStyleLbl="node1" presStyleIdx="0" presStyleCnt="4" custScaleX="256252" custScaleY="120703"/>
      <dgm:spPr>
        <a:solidFill>
          <a:srgbClr val="1E2864"/>
        </a:solidFill>
        <a:ln>
          <a:solidFill>
            <a:srgbClr val="1E2864"/>
          </a:solidFill>
        </a:ln>
      </dgm:spPr>
    </dgm:pt>
    <dgm:pt modelId="{270491A7-1613-4221-B121-D16B85DDC660}" type="pres">
      <dgm:prSet presAssocID="{0ED0064A-73C4-4549-907B-9FD4050584D0}" presName="txNode" presStyleLbl="fgAcc1" presStyleIdx="0" presStyleCnt="4" custLinFactX="-2026" custLinFactY="4754" custLinFactNeighborX="-100000" custLinFactNeighborY="100000">
        <dgm:presLayoutVars>
          <dgm:bulletEnabled val="1"/>
        </dgm:presLayoutVars>
      </dgm:prSet>
      <dgm:spPr/>
    </dgm:pt>
    <dgm:pt modelId="{64908F98-AC4C-436C-8AC0-C3CCD7204573}" type="pres">
      <dgm:prSet presAssocID="{D6C2B55C-0409-4DA8-A2F7-8885AF5022A3}" presName="compositeSpace" presStyleCnt="0"/>
      <dgm:spPr/>
    </dgm:pt>
    <dgm:pt modelId="{71198EB0-C5E5-4620-8F05-FAA6E142DD39}" type="pres">
      <dgm:prSet presAssocID="{83277D83-7E8F-43EF-B6D2-0BC83A118609}" presName="composite" presStyleCnt="0"/>
      <dgm:spPr/>
    </dgm:pt>
    <dgm:pt modelId="{573B12BF-7CAF-451C-A6DA-82B522ED904F}" type="pres">
      <dgm:prSet presAssocID="{83277D83-7E8F-43EF-B6D2-0BC83A118609}" presName="bgChev" presStyleLbl="node1" presStyleIdx="1" presStyleCnt="4" custScaleX="256252" custScaleY="120703"/>
      <dgm:spPr>
        <a:solidFill>
          <a:srgbClr val="8EB4E3"/>
        </a:solidFill>
        <a:ln>
          <a:noFill/>
        </a:ln>
      </dgm:spPr>
    </dgm:pt>
    <dgm:pt modelId="{49D1221E-CE32-42E9-85D4-D8019967548A}" type="pres">
      <dgm:prSet presAssocID="{83277D83-7E8F-43EF-B6D2-0BC83A118609}" presName="txNode" presStyleLbl="fgAcc1" presStyleIdx="1" presStyleCnt="4" custLinFactY="4754" custLinFactNeighborX="-22906" custLinFactNeighborY="100000">
        <dgm:presLayoutVars>
          <dgm:bulletEnabled val="1"/>
        </dgm:presLayoutVars>
      </dgm:prSet>
      <dgm:spPr/>
    </dgm:pt>
    <dgm:pt modelId="{168C6FE1-3C1A-48B5-9E52-CEFEF4C35234}" type="pres">
      <dgm:prSet presAssocID="{32603C20-6618-494F-AC68-986CDCD3962B}" presName="compositeSpace" presStyleCnt="0"/>
      <dgm:spPr/>
    </dgm:pt>
    <dgm:pt modelId="{7788CDE4-83C5-4603-8FB5-B17F5093B6F5}" type="pres">
      <dgm:prSet presAssocID="{5E50C970-34E3-470F-893A-574470DC2116}" presName="composite" presStyleCnt="0"/>
      <dgm:spPr/>
    </dgm:pt>
    <dgm:pt modelId="{A90806FF-FBBB-4DAA-B2AE-38712B08D630}" type="pres">
      <dgm:prSet presAssocID="{5E50C970-34E3-470F-893A-574470DC2116}" presName="bgChev" presStyleLbl="node1" presStyleIdx="2" presStyleCnt="4" custScaleX="256252" custScaleY="120703"/>
      <dgm:spPr>
        <a:solidFill>
          <a:srgbClr val="1E2864"/>
        </a:solidFill>
        <a:ln>
          <a:solidFill>
            <a:srgbClr val="1E2864"/>
          </a:solidFill>
        </a:ln>
      </dgm:spPr>
    </dgm:pt>
    <dgm:pt modelId="{31361FF3-EEB4-4765-9D92-AB35265FBB0B}" type="pres">
      <dgm:prSet presAssocID="{5E50C970-34E3-470F-893A-574470DC2116}" presName="txNode" presStyleLbl="fgAcc1" presStyleIdx="2" presStyleCnt="4" custLinFactY="4754" custLinFactNeighborX="-10002" custLinFactNeighborY="100000">
        <dgm:presLayoutVars>
          <dgm:bulletEnabled val="1"/>
        </dgm:presLayoutVars>
      </dgm:prSet>
      <dgm:spPr/>
    </dgm:pt>
    <dgm:pt modelId="{B6466D9F-18F0-42D6-8CA9-63155F382AA0}" type="pres">
      <dgm:prSet presAssocID="{95BB76CE-2C6F-49F9-9FE1-4D061E6D1E0B}" presName="compositeSpace" presStyleCnt="0"/>
      <dgm:spPr/>
    </dgm:pt>
    <dgm:pt modelId="{0E2DAD7B-6C00-4CC7-AF5B-59540DCE8B59}" type="pres">
      <dgm:prSet presAssocID="{28F65D08-6651-41EF-8215-6853ADFD2BC7}" presName="composite" presStyleCnt="0"/>
      <dgm:spPr/>
    </dgm:pt>
    <dgm:pt modelId="{EC50E673-8496-4CB5-B9B2-315A10A290CC}" type="pres">
      <dgm:prSet presAssocID="{28F65D08-6651-41EF-8215-6853ADFD2BC7}" presName="bgChev" presStyleLbl="node1" presStyleIdx="3" presStyleCnt="4" custScaleX="256252" custScaleY="120703" custLinFactNeighborX="2439" custLinFactNeighborY="7346"/>
      <dgm:spPr>
        <a:solidFill>
          <a:schemeClr val="tx2">
            <a:lumMod val="40000"/>
            <a:lumOff val="60000"/>
          </a:schemeClr>
        </a:solidFill>
        <a:ln>
          <a:noFill/>
        </a:ln>
      </dgm:spPr>
    </dgm:pt>
    <dgm:pt modelId="{8167A6BB-9FA6-419C-B5DF-E2829DB46AFE}" type="pres">
      <dgm:prSet presAssocID="{28F65D08-6651-41EF-8215-6853ADFD2BC7}" presName="txNode" presStyleLbl="fgAcc1" presStyleIdx="3" presStyleCnt="4" custLinFactNeighborX="-11158" custLinFactNeighborY="54139">
        <dgm:presLayoutVars>
          <dgm:bulletEnabled val="1"/>
        </dgm:presLayoutVars>
      </dgm:prSet>
      <dgm:spPr/>
    </dgm:pt>
  </dgm:ptLst>
  <dgm:cxnLst>
    <dgm:cxn modelId="{BB73800A-2992-4687-AE86-DF5C7D2AB42C}" type="presOf" srcId="{0ED0064A-73C4-4549-907B-9FD4050584D0}" destId="{270491A7-1613-4221-B121-D16B85DDC660}" srcOrd="0" destOrd="0" presId="urn:microsoft.com/office/officeart/2005/8/layout/chevronAccent+Icon"/>
    <dgm:cxn modelId="{1D8AF71C-176C-4DDF-AE44-F9A1F5A61BAD}" srcId="{8385F156-770C-4278-944F-02F7653D3A99}" destId="{5E50C970-34E3-470F-893A-574470DC2116}" srcOrd="2" destOrd="0" parTransId="{131F6092-0085-4FDA-AA1A-AFD079C71A9D}" sibTransId="{95BB76CE-2C6F-49F9-9FE1-4D061E6D1E0B}"/>
    <dgm:cxn modelId="{B353651D-9C47-43BC-909B-80B97AD07175}" type="presOf" srcId="{5E50C970-34E3-470F-893A-574470DC2116}" destId="{31361FF3-EEB4-4765-9D92-AB35265FBB0B}" srcOrd="0" destOrd="0" presId="urn:microsoft.com/office/officeart/2005/8/layout/chevronAccent+Icon"/>
    <dgm:cxn modelId="{4E73F625-C96C-4744-BDF1-342C5A101422}" srcId="{8385F156-770C-4278-944F-02F7653D3A99}" destId="{0ED0064A-73C4-4549-907B-9FD4050584D0}" srcOrd="0" destOrd="0" parTransId="{C98B43B5-B5D2-42D4-8993-19DC100CBB81}" sibTransId="{D6C2B55C-0409-4DA8-A2F7-8885AF5022A3}"/>
    <dgm:cxn modelId="{0FD59948-5EC9-410F-BD18-F63D0C1DF32A}" srcId="{8385F156-770C-4278-944F-02F7653D3A99}" destId="{83277D83-7E8F-43EF-B6D2-0BC83A118609}" srcOrd="1" destOrd="0" parTransId="{FF920971-A539-458B-A5E1-8D4BE704EB4E}" sibTransId="{32603C20-6618-494F-AC68-986CDCD3962B}"/>
    <dgm:cxn modelId="{DB70DB53-4F36-4567-8D3D-2E4C9B415130}" type="presOf" srcId="{83277D83-7E8F-43EF-B6D2-0BC83A118609}" destId="{49D1221E-CE32-42E9-85D4-D8019967548A}" srcOrd="0" destOrd="0" presId="urn:microsoft.com/office/officeart/2005/8/layout/chevronAccent+Icon"/>
    <dgm:cxn modelId="{DCF12556-DC15-4DE3-9D0A-C44F043ACE52}" srcId="{8385F156-770C-4278-944F-02F7653D3A99}" destId="{28F65D08-6651-41EF-8215-6853ADFD2BC7}" srcOrd="3" destOrd="0" parTransId="{426B77A4-D8E1-4C53-AD23-B56FAAD10A6F}" sibTransId="{833F3CAA-C742-4A12-91E5-36B6E15B28B2}"/>
    <dgm:cxn modelId="{35CD4378-3B44-4703-A65A-21E54578B46E}" type="presOf" srcId="{8385F156-770C-4278-944F-02F7653D3A99}" destId="{852AA965-4A3A-4947-BA83-FABAD150FB5F}" srcOrd="0" destOrd="0" presId="urn:microsoft.com/office/officeart/2005/8/layout/chevronAccent+Icon"/>
    <dgm:cxn modelId="{C07CCEF7-958A-4D8F-94A9-48E1B65AA5FB}" type="presOf" srcId="{28F65D08-6651-41EF-8215-6853ADFD2BC7}" destId="{8167A6BB-9FA6-419C-B5DF-E2829DB46AFE}" srcOrd="0" destOrd="0" presId="urn:microsoft.com/office/officeart/2005/8/layout/chevronAccent+Icon"/>
    <dgm:cxn modelId="{8D117326-CF8D-4333-A766-117FE3701B35}" type="presParOf" srcId="{852AA965-4A3A-4947-BA83-FABAD150FB5F}" destId="{502D468D-5C1F-4EF7-828C-68486BCEEF34}" srcOrd="0" destOrd="0" presId="urn:microsoft.com/office/officeart/2005/8/layout/chevronAccent+Icon"/>
    <dgm:cxn modelId="{97B72AB9-8045-47FF-B848-8F70C612A4F2}" type="presParOf" srcId="{502D468D-5C1F-4EF7-828C-68486BCEEF34}" destId="{408258B7-2A32-4103-98E2-11103FEE188D}" srcOrd="0" destOrd="0" presId="urn:microsoft.com/office/officeart/2005/8/layout/chevronAccent+Icon"/>
    <dgm:cxn modelId="{79B3D904-88C8-42D9-8438-443810DD0794}" type="presParOf" srcId="{502D468D-5C1F-4EF7-828C-68486BCEEF34}" destId="{270491A7-1613-4221-B121-D16B85DDC660}" srcOrd="1" destOrd="0" presId="urn:microsoft.com/office/officeart/2005/8/layout/chevronAccent+Icon"/>
    <dgm:cxn modelId="{EF99A6F2-2BE7-4143-8075-9E05FAE24931}" type="presParOf" srcId="{852AA965-4A3A-4947-BA83-FABAD150FB5F}" destId="{64908F98-AC4C-436C-8AC0-C3CCD7204573}" srcOrd="1" destOrd="0" presId="urn:microsoft.com/office/officeart/2005/8/layout/chevronAccent+Icon"/>
    <dgm:cxn modelId="{DC4AA99D-84EC-4B7F-BF4E-FCB6331B0D7E}" type="presParOf" srcId="{852AA965-4A3A-4947-BA83-FABAD150FB5F}" destId="{71198EB0-C5E5-4620-8F05-FAA6E142DD39}" srcOrd="2" destOrd="0" presId="urn:microsoft.com/office/officeart/2005/8/layout/chevronAccent+Icon"/>
    <dgm:cxn modelId="{0513DD0D-9E89-4574-8501-27C692B25C4C}" type="presParOf" srcId="{71198EB0-C5E5-4620-8F05-FAA6E142DD39}" destId="{573B12BF-7CAF-451C-A6DA-82B522ED904F}" srcOrd="0" destOrd="0" presId="urn:microsoft.com/office/officeart/2005/8/layout/chevronAccent+Icon"/>
    <dgm:cxn modelId="{01DF6F49-FF55-4024-AF7A-30C63F7E43CF}" type="presParOf" srcId="{71198EB0-C5E5-4620-8F05-FAA6E142DD39}" destId="{49D1221E-CE32-42E9-85D4-D8019967548A}" srcOrd="1" destOrd="0" presId="urn:microsoft.com/office/officeart/2005/8/layout/chevronAccent+Icon"/>
    <dgm:cxn modelId="{8C9DED7B-3B09-4AF7-9401-D979C8662756}" type="presParOf" srcId="{852AA965-4A3A-4947-BA83-FABAD150FB5F}" destId="{168C6FE1-3C1A-48B5-9E52-CEFEF4C35234}" srcOrd="3" destOrd="0" presId="urn:microsoft.com/office/officeart/2005/8/layout/chevronAccent+Icon"/>
    <dgm:cxn modelId="{832ABD12-C7AF-4002-B3E3-F0B290D2F91B}" type="presParOf" srcId="{852AA965-4A3A-4947-BA83-FABAD150FB5F}" destId="{7788CDE4-83C5-4603-8FB5-B17F5093B6F5}" srcOrd="4" destOrd="0" presId="urn:microsoft.com/office/officeart/2005/8/layout/chevronAccent+Icon"/>
    <dgm:cxn modelId="{34D74FE6-AC36-4EC5-9F9A-C8721C631F35}" type="presParOf" srcId="{7788CDE4-83C5-4603-8FB5-B17F5093B6F5}" destId="{A90806FF-FBBB-4DAA-B2AE-38712B08D630}" srcOrd="0" destOrd="0" presId="urn:microsoft.com/office/officeart/2005/8/layout/chevronAccent+Icon"/>
    <dgm:cxn modelId="{4E9D7294-F51C-447C-80D3-1B4CC802F120}" type="presParOf" srcId="{7788CDE4-83C5-4603-8FB5-B17F5093B6F5}" destId="{31361FF3-EEB4-4765-9D92-AB35265FBB0B}" srcOrd="1" destOrd="0" presId="urn:microsoft.com/office/officeart/2005/8/layout/chevronAccent+Icon"/>
    <dgm:cxn modelId="{8AA68BF0-5AFC-4405-9F89-550BF582583B}" type="presParOf" srcId="{852AA965-4A3A-4947-BA83-FABAD150FB5F}" destId="{B6466D9F-18F0-42D6-8CA9-63155F382AA0}" srcOrd="5" destOrd="0" presId="urn:microsoft.com/office/officeart/2005/8/layout/chevronAccent+Icon"/>
    <dgm:cxn modelId="{ADDB130B-92C1-454F-8E14-760DF0D5E849}" type="presParOf" srcId="{852AA965-4A3A-4947-BA83-FABAD150FB5F}" destId="{0E2DAD7B-6C00-4CC7-AF5B-59540DCE8B59}" srcOrd="6" destOrd="0" presId="urn:microsoft.com/office/officeart/2005/8/layout/chevronAccent+Icon"/>
    <dgm:cxn modelId="{7F9318B2-64CA-442E-AFD4-E0D5E424EECB}" type="presParOf" srcId="{0E2DAD7B-6C00-4CC7-AF5B-59540DCE8B59}" destId="{EC50E673-8496-4CB5-B9B2-315A10A290CC}" srcOrd="0" destOrd="0" presId="urn:microsoft.com/office/officeart/2005/8/layout/chevronAccent+Icon"/>
    <dgm:cxn modelId="{5E59E070-DB05-4B27-8BE2-CE5E98112273}" type="presParOf" srcId="{0E2DAD7B-6C00-4CC7-AF5B-59540DCE8B59}" destId="{8167A6BB-9FA6-419C-B5DF-E2829DB46AFE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8258B7-2A32-4103-98E2-11103FEE188D}">
      <dsp:nvSpPr>
        <dsp:cNvPr id="0" name=""/>
        <dsp:cNvSpPr/>
      </dsp:nvSpPr>
      <dsp:spPr>
        <a:xfrm>
          <a:off x="8" y="590243"/>
          <a:ext cx="1979996" cy="360000"/>
        </a:xfrm>
        <a:prstGeom prst="chevron">
          <a:avLst>
            <a:gd name="adj" fmla="val 40000"/>
          </a:avLst>
        </a:prstGeom>
        <a:solidFill>
          <a:srgbClr val="1E2864"/>
        </a:solidFill>
        <a:ln w="25400" cap="flat" cmpd="sng" algn="ctr">
          <a:solidFill>
            <a:srgbClr val="1E286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0491A7-1613-4221-B121-D16B85DDC660}">
      <dsp:nvSpPr>
        <dsp:cNvPr id="0" name=""/>
        <dsp:cNvSpPr/>
      </dsp:nvSpPr>
      <dsp:spPr>
        <a:xfrm>
          <a:off x="144014" y="1008111"/>
          <a:ext cx="652481" cy="298252"/>
        </a:xfrm>
        <a:prstGeom prst="roundRect">
          <a:avLst>
            <a:gd name="adj" fmla="val 100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000" kern="1200" dirty="0">
            <a:solidFill>
              <a:schemeClr val="bg1"/>
            </a:solidFill>
          </a:endParaRPr>
        </a:p>
      </dsp:txBody>
      <dsp:txXfrm>
        <a:off x="152750" y="1016847"/>
        <a:ext cx="635009" cy="280780"/>
      </dsp:txXfrm>
    </dsp:sp>
    <dsp:sp modelId="{573B12BF-7CAF-451C-A6DA-82B522ED904F}">
      <dsp:nvSpPr>
        <dsp:cNvPr id="0" name=""/>
        <dsp:cNvSpPr/>
      </dsp:nvSpPr>
      <dsp:spPr>
        <a:xfrm>
          <a:off x="2004043" y="590243"/>
          <a:ext cx="1979996" cy="360000"/>
        </a:xfrm>
        <a:prstGeom prst="chevron">
          <a:avLst>
            <a:gd name="adj" fmla="val 40000"/>
          </a:avLst>
        </a:prstGeom>
        <a:solidFill>
          <a:srgbClr val="8EB4E3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D1221E-CE32-42E9-85D4-D8019967548A}">
      <dsp:nvSpPr>
        <dsp:cNvPr id="0" name=""/>
        <dsp:cNvSpPr/>
      </dsp:nvSpPr>
      <dsp:spPr>
        <a:xfrm>
          <a:off x="2664293" y="1008111"/>
          <a:ext cx="652481" cy="298252"/>
        </a:xfrm>
        <a:prstGeom prst="roundRect">
          <a:avLst>
            <a:gd name="adj" fmla="val 100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000" kern="1200" dirty="0">
            <a:solidFill>
              <a:schemeClr val="bg1"/>
            </a:solidFill>
          </a:endParaRPr>
        </a:p>
      </dsp:txBody>
      <dsp:txXfrm>
        <a:off x="2673029" y="1016847"/>
        <a:ext cx="635009" cy="280780"/>
      </dsp:txXfrm>
    </dsp:sp>
    <dsp:sp modelId="{A90806FF-FBBB-4DAA-B2AE-38712B08D630}">
      <dsp:nvSpPr>
        <dsp:cNvPr id="0" name=""/>
        <dsp:cNvSpPr/>
      </dsp:nvSpPr>
      <dsp:spPr>
        <a:xfrm>
          <a:off x="4008079" y="590243"/>
          <a:ext cx="1979996" cy="360000"/>
        </a:xfrm>
        <a:prstGeom prst="chevron">
          <a:avLst>
            <a:gd name="adj" fmla="val 40000"/>
          </a:avLst>
        </a:prstGeom>
        <a:solidFill>
          <a:srgbClr val="1E2864"/>
        </a:solidFill>
        <a:ln w="25400" cap="flat" cmpd="sng" algn="ctr">
          <a:solidFill>
            <a:srgbClr val="1E286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361FF3-EEB4-4765-9D92-AB35265FBB0B}">
      <dsp:nvSpPr>
        <dsp:cNvPr id="0" name=""/>
        <dsp:cNvSpPr/>
      </dsp:nvSpPr>
      <dsp:spPr>
        <a:xfrm>
          <a:off x="4752525" y="1008111"/>
          <a:ext cx="652481" cy="298252"/>
        </a:xfrm>
        <a:prstGeom prst="roundRect">
          <a:avLst>
            <a:gd name="adj" fmla="val 100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000" kern="1200" dirty="0">
            <a:solidFill>
              <a:schemeClr val="bg1"/>
            </a:solidFill>
          </a:endParaRPr>
        </a:p>
      </dsp:txBody>
      <dsp:txXfrm>
        <a:off x="4761261" y="1016847"/>
        <a:ext cx="635009" cy="280780"/>
      </dsp:txXfrm>
    </dsp:sp>
    <dsp:sp modelId="{EC50E673-8496-4CB5-B9B2-315A10A290CC}">
      <dsp:nvSpPr>
        <dsp:cNvPr id="0" name=""/>
        <dsp:cNvSpPr/>
      </dsp:nvSpPr>
      <dsp:spPr>
        <a:xfrm>
          <a:off x="6012123" y="612152"/>
          <a:ext cx="1979996" cy="360000"/>
        </a:xfrm>
        <a:prstGeom prst="chevron">
          <a:avLst>
            <a:gd name="adj" fmla="val 40000"/>
          </a:avLst>
        </a:prstGeom>
        <a:solidFill>
          <a:schemeClr val="tx2">
            <a:lumMod val="40000"/>
            <a:lumOff val="6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67A6BB-9FA6-419C-B5DF-E2829DB46AFE}">
      <dsp:nvSpPr>
        <dsp:cNvPr id="0" name=""/>
        <dsp:cNvSpPr/>
      </dsp:nvSpPr>
      <dsp:spPr>
        <a:xfrm>
          <a:off x="6749018" y="857151"/>
          <a:ext cx="652481" cy="298252"/>
        </a:xfrm>
        <a:prstGeom prst="roundRect">
          <a:avLst>
            <a:gd name="adj" fmla="val 100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000" kern="1200"/>
        </a:p>
      </dsp:txBody>
      <dsp:txXfrm>
        <a:off x="6757754" y="865887"/>
        <a:ext cx="635009" cy="2807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x-none" altLang="x-none"/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x-none" altLang="x-none"/>
          </a:p>
        </p:txBody>
      </p:sp>
      <p:sp>
        <p:nvSpPr>
          <p:cNvPr id="188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671"/>
            <a:ext cx="2946400" cy="49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x-none" altLang="x-none"/>
          </a:p>
        </p:txBody>
      </p:sp>
      <p:sp>
        <p:nvSpPr>
          <p:cNvPr id="188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671"/>
            <a:ext cx="2946400" cy="49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28778DD8-F580-3F46-A066-287A85FBB32F}" type="slidenum">
              <a:rPr lang="hr-HR" altLang="x-none"/>
              <a:pPr>
                <a:defRPr/>
              </a:pPr>
              <a:t>‹#›</a:t>
            </a:fld>
            <a:endParaRPr lang="hr-HR" altLang="x-none"/>
          </a:p>
        </p:txBody>
      </p:sp>
    </p:spTree>
    <p:extLst>
      <p:ext uri="{BB962C8B-B14F-4D97-AF65-F5344CB8AC3E}">
        <p14:creationId xmlns:p14="http://schemas.microsoft.com/office/powerpoint/2010/main" val="33485783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x-none" altLang="x-non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x-none" altLang="x-none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5629"/>
            <a:ext cx="5438775" cy="4467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noProof="0"/>
              <a:t>Click to edit Master text styles</a:t>
            </a:r>
          </a:p>
          <a:p>
            <a:pPr lvl="1"/>
            <a:r>
              <a:rPr lang="hr-HR" noProof="0"/>
              <a:t>Second level</a:t>
            </a:r>
          </a:p>
          <a:p>
            <a:pPr lvl="2"/>
            <a:r>
              <a:rPr lang="hr-HR" noProof="0"/>
              <a:t>Third level</a:t>
            </a:r>
          </a:p>
          <a:p>
            <a:pPr lvl="3"/>
            <a:r>
              <a:rPr lang="hr-HR" noProof="0"/>
              <a:t>Fourth level</a:t>
            </a:r>
          </a:p>
          <a:p>
            <a:pPr lvl="4"/>
            <a:r>
              <a:rPr lang="hr-HR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671"/>
            <a:ext cx="2946400" cy="49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x-none" altLang="x-non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671"/>
            <a:ext cx="2946400" cy="49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25200042-1CED-AA45-A541-1ADCF8A1C08E}" type="slidenum">
              <a:rPr lang="hr-HR" altLang="x-none"/>
              <a:pPr>
                <a:defRPr/>
              </a:pPr>
              <a:t>‹#›</a:t>
            </a:fld>
            <a:endParaRPr lang="hr-HR" altLang="x-none"/>
          </a:p>
        </p:txBody>
      </p:sp>
    </p:spTree>
    <p:extLst>
      <p:ext uri="{BB962C8B-B14F-4D97-AF65-F5344CB8AC3E}">
        <p14:creationId xmlns:p14="http://schemas.microsoft.com/office/powerpoint/2010/main" val="18947877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38188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36650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59067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46288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0348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6068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1788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7508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79E3EC-85D1-C74C-8EF1-0A6A6D6A0998}" type="slidenum">
              <a:rPr kumimoji="0" lang="hr-HR" altLang="sr-Latn-C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hr-HR" altLang="sr-Latn-C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x-none" altLang="sr-Latn-C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44051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200042-1CED-AA45-A541-1ADCF8A1C08E}" type="slidenum">
              <a:rPr lang="hr-HR" altLang="x-none" smtClean="0"/>
              <a:pPr>
                <a:defRPr/>
              </a:pPr>
              <a:t>4</a:t>
            </a:fld>
            <a:endParaRPr lang="hr-HR" altLang="x-none"/>
          </a:p>
        </p:txBody>
      </p:sp>
    </p:spTree>
    <p:extLst>
      <p:ext uri="{BB962C8B-B14F-4D97-AF65-F5344CB8AC3E}">
        <p14:creationId xmlns:p14="http://schemas.microsoft.com/office/powerpoint/2010/main" val="175597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/>
              <a:t>Glavne značajke poslovanja na poseban slajd iza kockica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200042-1CED-AA45-A541-1ADCF8A1C08E}" type="slidenum">
              <a:rPr lang="hr-HR" altLang="x-none" smtClean="0"/>
              <a:pPr>
                <a:defRPr/>
              </a:pPr>
              <a:t>10</a:t>
            </a:fld>
            <a:endParaRPr lang="hr-HR" altLang="x-none"/>
          </a:p>
        </p:txBody>
      </p:sp>
    </p:spTree>
    <p:extLst>
      <p:ext uri="{BB962C8B-B14F-4D97-AF65-F5344CB8AC3E}">
        <p14:creationId xmlns:p14="http://schemas.microsoft.com/office/powerpoint/2010/main" val="32453169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/>
              <a:t>¸Dodati slajd gdje se vidi porast po tržištima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200042-1CED-AA45-A541-1ADCF8A1C08E}" type="slidenum">
              <a:rPr lang="hr-HR" altLang="x-none" smtClean="0"/>
              <a:pPr>
                <a:defRPr/>
              </a:pPr>
              <a:t>16</a:t>
            </a:fld>
            <a:endParaRPr lang="hr-HR" altLang="x-none"/>
          </a:p>
        </p:txBody>
      </p:sp>
    </p:spTree>
    <p:extLst>
      <p:ext uri="{BB962C8B-B14F-4D97-AF65-F5344CB8AC3E}">
        <p14:creationId xmlns:p14="http://schemas.microsoft.com/office/powerpoint/2010/main" val="3918091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081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5CEF173-B2A7-2549-BD16-BBAECD15C5D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Mprint" panose="020B0503020204020204" pitchFamily="34" charset="0"/>
                <a:ea typeface="+mn-ea"/>
                <a:cs typeface="+mn-cs"/>
              </a:rPr>
              <a:pPr marL="0" marR="0" lvl="0" indent="0" algn="r" defTabSz="40817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Mprint" panose="020B0503020204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68323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50245" y="9430829"/>
            <a:ext cx="2945955" cy="497396"/>
          </a:xfrm>
          <a:prstGeom prst="rect">
            <a:avLst/>
          </a:prstGeom>
        </p:spPr>
        <p:txBody>
          <a:bodyPr/>
          <a:lstStyle/>
          <a:p>
            <a:fld id="{B1FEB637-BC42-497E-9119-65CA0380A6EE}" type="slidenum">
              <a:rPr lang="en-GB" smtClean="0"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09441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200042-1CED-AA45-A541-1ADCF8A1C08E}" type="slidenum">
              <a:rPr lang="hr-HR" altLang="x-none" smtClean="0"/>
              <a:pPr>
                <a:defRPr/>
              </a:pPr>
              <a:t>25</a:t>
            </a:fld>
            <a:endParaRPr lang="hr-HR" altLang="x-none"/>
          </a:p>
        </p:txBody>
      </p:sp>
    </p:spTree>
    <p:extLst>
      <p:ext uri="{BB962C8B-B14F-4D97-AF65-F5344CB8AC3E}">
        <p14:creationId xmlns:p14="http://schemas.microsoft.com/office/powerpoint/2010/main" val="10454314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200042-1CED-AA45-A541-1ADCF8A1C08E}" type="slidenum">
              <a:rPr lang="hr-HR" altLang="x-none" smtClean="0"/>
              <a:pPr>
                <a:defRPr/>
              </a:pPr>
              <a:t>26</a:t>
            </a:fld>
            <a:endParaRPr lang="hr-HR" altLang="x-none"/>
          </a:p>
        </p:txBody>
      </p:sp>
    </p:spTree>
    <p:extLst>
      <p:ext uri="{BB962C8B-B14F-4D97-AF65-F5344CB8AC3E}">
        <p14:creationId xmlns:p14="http://schemas.microsoft.com/office/powerpoint/2010/main" val="1606662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.bin"/><Relationship Id="rId4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 altLang="x-non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98C43F-5506-A646-8193-B3A087FC963E}" type="slidenum">
              <a:rPr lang="hr-HR" altLang="x-none"/>
              <a:pPr>
                <a:defRPr/>
              </a:pPr>
              <a:t>‹#›</a:t>
            </a:fld>
            <a:endParaRPr lang="hr-HR" altLang="x-none"/>
          </a:p>
        </p:txBody>
      </p:sp>
    </p:spTree>
    <p:extLst>
      <p:ext uri="{BB962C8B-B14F-4D97-AF65-F5344CB8AC3E}">
        <p14:creationId xmlns:p14="http://schemas.microsoft.com/office/powerpoint/2010/main" val="94820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 altLang="x-non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50C8C-714D-174D-97D1-EFB45CBDE9BA}" type="slidenum">
              <a:rPr lang="hr-HR" altLang="x-none"/>
              <a:pPr>
                <a:defRPr/>
              </a:pPr>
              <a:t>‹#›</a:t>
            </a:fld>
            <a:endParaRPr lang="hr-HR" altLang="x-none"/>
          </a:p>
        </p:txBody>
      </p:sp>
    </p:spTree>
    <p:extLst>
      <p:ext uri="{BB962C8B-B14F-4D97-AF65-F5344CB8AC3E}">
        <p14:creationId xmlns:p14="http://schemas.microsoft.com/office/powerpoint/2010/main" val="2065710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 altLang="x-non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21C028-F529-6847-97BF-74E0B2541D16}" type="slidenum">
              <a:rPr lang="hr-HR" altLang="x-none"/>
              <a:pPr>
                <a:defRPr/>
              </a:pPr>
              <a:t>‹#›</a:t>
            </a:fld>
            <a:endParaRPr lang="hr-HR" altLang="x-none"/>
          </a:p>
        </p:txBody>
      </p:sp>
    </p:spTree>
    <p:extLst>
      <p:ext uri="{BB962C8B-B14F-4D97-AF65-F5344CB8AC3E}">
        <p14:creationId xmlns:p14="http://schemas.microsoft.com/office/powerpoint/2010/main" val="28790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 altLang="x-non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DC8A77-96C6-E54C-B015-2C1FD91004A7}" type="slidenum">
              <a:rPr lang="hr-HR" altLang="x-none"/>
              <a:pPr>
                <a:defRPr/>
              </a:pPr>
              <a:t>‹#›</a:t>
            </a:fld>
            <a:endParaRPr lang="hr-HR" altLang="x-none"/>
          </a:p>
        </p:txBody>
      </p:sp>
    </p:spTree>
    <p:extLst>
      <p:ext uri="{BB962C8B-B14F-4D97-AF65-F5344CB8AC3E}">
        <p14:creationId xmlns:p14="http://schemas.microsoft.com/office/powerpoint/2010/main" val="6943313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4800" y="404813"/>
            <a:ext cx="2020888" cy="57499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0550" y="404813"/>
            <a:ext cx="5911850" cy="57499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 altLang="x-non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7C4C7B-9F2C-3C4C-A755-5C2EB638C127}" type="slidenum">
              <a:rPr lang="hr-HR" altLang="x-none"/>
              <a:pPr>
                <a:defRPr/>
              </a:pPr>
              <a:t>‹#›</a:t>
            </a:fld>
            <a:endParaRPr lang="hr-HR" altLang="x-none"/>
          </a:p>
        </p:txBody>
      </p:sp>
    </p:spTree>
    <p:extLst>
      <p:ext uri="{BB962C8B-B14F-4D97-AF65-F5344CB8AC3E}">
        <p14:creationId xmlns:p14="http://schemas.microsoft.com/office/powerpoint/2010/main" val="2008616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550" y="404813"/>
            <a:ext cx="8085138" cy="5762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11188" y="1628775"/>
            <a:ext cx="8064500" cy="4525963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  <a:endParaRPr lang="hr-HR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 altLang="x-non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F0CCF-99EC-8A48-BD84-7521853C6449}" type="slidenum">
              <a:rPr lang="hr-HR" altLang="x-none"/>
              <a:pPr>
                <a:defRPr/>
              </a:pPr>
              <a:t>‹#›</a:t>
            </a:fld>
            <a:endParaRPr lang="hr-HR" altLang="x-none"/>
          </a:p>
        </p:txBody>
      </p:sp>
    </p:spTree>
    <p:extLst>
      <p:ext uri="{BB962C8B-B14F-4D97-AF65-F5344CB8AC3E}">
        <p14:creationId xmlns:p14="http://schemas.microsoft.com/office/powerpoint/2010/main" val="374920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550" y="404813"/>
            <a:ext cx="8085138" cy="5762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11188" y="1628775"/>
            <a:ext cx="395605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19638" y="1628775"/>
            <a:ext cx="395605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19638" y="3967163"/>
            <a:ext cx="395605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 altLang="x-non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04BAB5-B1AB-E94F-AE4E-706A6F9597F7}" type="slidenum">
              <a:rPr lang="hr-HR" altLang="x-none"/>
              <a:pPr>
                <a:defRPr/>
              </a:pPr>
              <a:t>‹#›</a:t>
            </a:fld>
            <a:endParaRPr lang="hr-HR" altLang="x-none"/>
          </a:p>
        </p:txBody>
      </p:sp>
    </p:spTree>
    <p:extLst>
      <p:ext uri="{BB962C8B-B14F-4D97-AF65-F5344CB8AC3E}">
        <p14:creationId xmlns:p14="http://schemas.microsoft.com/office/powerpoint/2010/main" val="9166799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, subtitle &amp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8" y="651600"/>
            <a:ext cx="8391525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35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7" name="Chart Placeholder 3"/>
          <p:cNvSpPr>
            <a:spLocks noGrp="1"/>
          </p:cNvSpPr>
          <p:nvPr>
            <p:ph type="chart" sz="quarter" idx="15"/>
          </p:nvPr>
        </p:nvSpPr>
        <p:spPr>
          <a:xfrm>
            <a:off x="376240" y="2052001"/>
            <a:ext cx="8391524" cy="4069013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376240" y="1674088"/>
            <a:ext cx="8391524" cy="357187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6238" y="6121015"/>
            <a:ext cx="8391525" cy="260737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675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CFE9674-04ED-4C53-9426-4EA385799F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238" y="317501"/>
            <a:ext cx="8391525" cy="334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482955619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8"/>
          <p:cNvSpPr>
            <a:spLocks noGrp="1"/>
          </p:cNvSpPr>
          <p:nvPr>
            <p:ph idx="1"/>
          </p:nvPr>
        </p:nvSpPr>
        <p:spPr>
          <a:xfrm>
            <a:off x="346367" y="1714500"/>
            <a:ext cx="8458200" cy="4667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259C2253-8D87-4928-94C4-A4D186A7A8B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7471" y="682941"/>
            <a:ext cx="8458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96593EEB-1CDC-4080-8C11-602DEAE102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471" y="345993"/>
            <a:ext cx="8458200" cy="334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1575"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365856419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Divider - Deloitte black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1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1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 bwMode="gray">
          <a:xfrm>
            <a:off x="0" y="0"/>
            <a:ext cx="119063" cy="158750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6000"/>
              </a:lnSpc>
              <a:buFont typeface="Wingdings 2" pitchFamily="18" charset="2"/>
              <a:buNone/>
            </a:pPr>
            <a:endParaRPr lang="en-US" sz="2100" b="0" i="0" baseline="0" dirty="0">
              <a:solidFill>
                <a:schemeClr val="bg1"/>
              </a:solidFill>
              <a:latin typeface="Verdana" panose="020B0604030504040204" pitchFamily="34" charset="0"/>
              <a:ea typeface="Open Sans" panose="020B0606030504020204" pitchFamily="34" charset="0"/>
              <a:cs typeface="Open Sans" panose="020B0606030504020204" pitchFamily="34" charset="0"/>
              <a:sym typeface="Verdana" panose="020B0604030504040204" pitchFamily="34" charset="0"/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 bwMode="gray">
          <a:xfrm>
            <a:off x="352425" y="1705669"/>
            <a:ext cx="7813675" cy="1592403"/>
          </a:xfrm>
        </p:spPr>
        <p:txBody>
          <a:bodyPr anchor="b"/>
          <a:lstStyle>
            <a:lvl1pPr>
              <a:lnSpc>
                <a:spcPct val="95000"/>
              </a:lnSpc>
              <a:defRPr sz="2100" b="0">
                <a:solidFill>
                  <a:schemeClr val="accent6">
                    <a:lumMod val="75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52425" y="3429000"/>
            <a:ext cx="7813675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2400" b="1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179608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614AAD7-BC88-4367-AED3-2D2F692377E5}" type="datetimeFigureOut">
              <a:rPr lang="hr-HR" smtClean="0"/>
              <a:t>29.10.2021.</a:t>
            </a:fld>
            <a:endParaRPr lang="hr-HR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E2B48A6-F111-4B44-8958-85DB35D06ECC}" type="slidenum">
              <a:rPr lang="hr-HR" smtClean="0"/>
              <a:t>‹#›</a:t>
            </a:fld>
            <a:endParaRPr lang="hr-H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7"/>
          </p:nvPr>
        </p:nvSpPr>
        <p:spPr>
          <a:xfrm>
            <a:off x="755650" y="1417738"/>
            <a:ext cx="7776790" cy="4846261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755650" y="426782"/>
            <a:ext cx="7776790" cy="900000"/>
          </a:xfrm>
        </p:spPr>
        <p:txBody>
          <a:bodyPr/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87069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 altLang="x-non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14FA7B-DFEA-314D-9A48-78AD2BBD2807}" type="slidenum">
              <a:rPr lang="hr-HR" altLang="x-none"/>
              <a:pPr>
                <a:defRPr/>
              </a:pPr>
              <a:t>‹#›</a:t>
            </a:fld>
            <a:endParaRPr lang="hr-HR" altLang="x-none"/>
          </a:p>
        </p:txBody>
      </p:sp>
    </p:spTree>
    <p:extLst>
      <p:ext uri="{BB962C8B-B14F-4D97-AF65-F5344CB8AC3E}">
        <p14:creationId xmlns:p14="http://schemas.microsoft.com/office/powerpoint/2010/main" val="2087731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EC77F-9C10-0D4A-A5B1-B7B0AACDEE93}" type="datetimeFigureOut">
              <a:rPr lang="x-none" altLang="x-none"/>
              <a:pPr>
                <a:defRPr/>
              </a:pPr>
              <a:t>29/10/2021</a:t>
            </a:fld>
            <a:endParaRPr lang="hr-HR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40879-3E25-7E44-BD8D-5AE0FD1AE105}" type="slidenum">
              <a:rPr lang="hr-HR" altLang="x-none"/>
              <a:pPr>
                <a:defRPr/>
              </a:pPr>
              <a:t>‹#›</a:t>
            </a:fld>
            <a:endParaRPr lang="hr-HR" altLang="x-none"/>
          </a:p>
        </p:txBody>
      </p:sp>
    </p:spTree>
    <p:extLst>
      <p:ext uri="{BB962C8B-B14F-4D97-AF65-F5344CB8AC3E}">
        <p14:creationId xmlns:p14="http://schemas.microsoft.com/office/powerpoint/2010/main" val="5928915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49C4A-BC84-8F49-88EF-93A655F6637C}" type="datetimeFigureOut">
              <a:rPr lang="x-none" altLang="x-none"/>
              <a:pPr>
                <a:defRPr/>
              </a:pPr>
              <a:t>29/10/2021</a:t>
            </a:fld>
            <a:endParaRPr lang="hr-HR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DA43D-65EA-3F4F-9C9C-9C163DC68FCB}" type="slidenum">
              <a:rPr lang="hr-HR" altLang="x-none"/>
              <a:pPr>
                <a:defRPr/>
              </a:pPr>
              <a:t>‹#›</a:t>
            </a:fld>
            <a:endParaRPr lang="hr-HR" altLang="x-none"/>
          </a:p>
        </p:txBody>
      </p:sp>
    </p:spTree>
    <p:extLst>
      <p:ext uri="{BB962C8B-B14F-4D97-AF65-F5344CB8AC3E}">
        <p14:creationId xmlns:p14="http://schemas.microsoft.com/office/powerpoint/2010/main" val="4040747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8BCFF-DEA6-454F-A125-DFC872256B79}" type="datetimeFigureOut">
              <a:rPr lang="x-none" altLang="x-none"/>
              <a:pPr>
                <a:defRPr/>
              </a:pPr>
              <a:t>29/10/2021</a:t>
            </a:fld>
            <a:endParaRPr lang="hr-HR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4D800-8260-0F41-92BB-0F64258752AB}" type="slidenum">
              <a:rPr lang="hr-HR" altLang="x-none"/>
              <a:pPr>
                <a:defRPr/>
              </a:pPr>
              <a:t>‹#›</a:t>
            </a:fld>
            <a:endParaRPr lang="hr-HR" altLang="x-none"/>
          </a:p>
        </p:txBody>
      </p:sp>
    </p:spTree>
    <p:extLst>
      <p:ext uri="{BB962C8B-B14F-4D97-AF65-F5344CB8AC3E}">
        <p14:creationId xmlns:p14="http://schemas.microsoft.com/office/powerpoint/2010/main" val="9407793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721EE-20AB-944F-9F99-4FB875567D28}" type="datetimeFigureOut">
              <a:rPr lang="x-none" altLang="x-none"/>
              <a:pPr>
                <a:defRPr/>
              </a:pPr>
              <a:t>29/10/2021</a:t>
            </a:fld>
            <a:endParaRPr lang="hr-HR" altLang="x-non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 altLang="x-non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A45F6-397A-1043-80DC-E2F3BABF7F9E}" type="slidenum">
              <a:rPr lang="hr-HR" altLang="x-none"/>
              <a:pPr>
                <a:defRPr/>
              </a:pPr>
              <a:t>‹#›</a:t>
            </a:fld>
            <a:endParaRPr lang="hr-HR" altLang="x-none"/>
          </a:p>
        </p:txBody>
      </p:sp>
    </p:spTree>
    <p:extLst>
      <p:ext uri="{BB962C8B-B14F-4D97-AF65-F5344CB8AC3E}">
        <p14:creationId xmlns:p14="http://schemas.microsoft.com/office/powerpoint/2010/main" val="19036069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5B707-9B83-1C43-9096-C0D3F290E94E}" type="datetimeFigureOut">
              <a:rPr lang="x-none" altLang="x-none"/>
              <a:pPr>
                <a:defRPr/>
              </a:pPr>
              <a:t>29/10/2021</a:t>
            </a:fld>
            <a:endParaRPr lang="hr-HR" altLang="x-non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 altLang="x-non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60334-6696-B645-A39E-7915F1D0B72E}" type="slidenum">
              <a:rPr lang="hr-HR" altLang="x-none"/>
              <a:pPr>
                <a:defRPr/>
              </a:pPr>
              <a:t>‹#›</a:t>
            </a:fld>
            <a:endParaRPr lang="hr-HR" altLang="x-none"/>
          </a:p>
        </p:txBody>
      </p:sp>
    </p:spTree>
    <p:extLst>
      <p:ext uri="{BB962C8B-B14F-4D97-AF65-F5344CB8AC3E}">
        <p14:creationId xmlns:p14="http://schemas.microsoft.com/office/powerpoint/2010/main" val="7098457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AF6EA-0D6B-6F47-9AAC-C765CA807169}" type="datetimeFigureOut">
              <a:rPr lang="x-none" altLang="x-none"/>
              <a:pPr>
                <a:defRPr/>
              </a:pPr>
              <a:t>29/10/2021</a:t>
            </a:fld>
            <a:endParaRPr lang="hr-HR" altLang="x-non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 altLang="x-none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7DC4C-5937-E740-A6E0-54F90FF0328E}" type="slidenum">
              <a:rPr lang="hr-HR" altLang="x-none"/>
              <a:pPr>
                <a:defRPr/>
              </a:pPr>
              <a:t>‹#›</a:t>
            </a:fld>
            <a:endParaRPr lang="hr-HR" altLang="x-none"/>
          </a:p>
        </p:txBody>
      </p:sp>
    </p:spTree>
    <p:extLst>
      <p:ext uri="{BB962C8B-B14F-4D97-AF65-F5344CB8AC3E}">
        <p14:creationId xmlns:p14="http://schemas.microsoft.com/office/powerpoint/2010/main" val="11052729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BBA27-6A4C-8148-B7E6-90EF7F1C92E7}" type="datetimeFigureOut">
              <a:rPr lang="x-none" altLang="x-none"/>
              <a:pPr>
                <a:defRPr/>
              </a:pPr>
              <a:t>29/10/2021</a:t>
            </a:fld>
            <a:endParaRPr lang="hr-HR" altLang="x-none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 altLang="x-none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A6D9A-D232-0544-9F2B-B8937FCEE9BF}" type="slidenum">
              <a:rPr lang="hr-HR" altLang="x-none"/>
              <a:pPr>
                <a:defRPr/>
              </a:pPr>
              <a:t>‹#›</a:t>
            </a:fld>
            <a:endParaRPr lang="hr-HR" altLang="x-none"/>
          </a:p>
        </p:txBody>
      </p:sp>
    </p:spTree>
    <p:extLst>
      <p:ext uri="{BB962C8B-B14F-4D97-AF65-F5344CB8AC3E}">
        <p14:creationId xmlns:p14="http://schemas.microsoft.com/office/powerpoint/2010/main" val="5884198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1A864-9F4E-9E49-8697-3E0FF2AD893D}" type="datetimeFigureOut">
              <a:rPr lang="x-none" altLang="x-none"/>
              <a:pPr>
                <a:defRPr/>
              </a:pPr>
              <a:t>29/10/2021</a:t>
            </a:fld>
            <a:endParaRPr lang="hr-HR" altLang="x-non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 altLang="x-non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6015F-14E0-544F-A7C1-A36530BE58BD}" type="slidenum">
              <a:rPr lang="hr-HR" altLang="x-none"/>
              <a:pPr>
                <a:defRPr/>
              </a:pPr>
              <a:t>‹#›</a:t>
            </a:fld>
            <a:endParaRPr lang="hr-HR" altLang="x-none"/>
          </a:p>
        </p:txBody>
      </p:sp>
    </p:spTree>
    <p:extLst>
      <p:ext uri="{BB962C8B-B14F-4D97-AF65-F5344CB8AC3E}">
        <p14:creationId xmlns:p14="http://schemas.microsoft.com/office/powerpoint/2010/main" val="4108967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29885-0F41-584F-AFE0-45CD7D8C3831}" type="datetimeFigureOut">
              <a:rPr lang="x-none" altLang="x-none"/>
              <a:pPr>
                <a:defRPr/>
              </a:pPr>
              <a:t>29/10/2021</a:t>
            </a:fld>
            <a:endParaRPr lang="hr-HR" altLang="x-non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 altLang="x-non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72B8B-909A-AB4B-8FD8-C32F3EE159F6}" type="slidenum">
              <a:rPr lang="hr-HR" altLang="x-none"/>
              <a:pPr>
                <a:defRPr/>
              </a:pPr>
              <a:t>‹#›</a:t>
            </a:fld>
            <a:endParaRPr lang="hr-HR" altLang="x-none"/>
          </a:p>
        </p:txBody>
      </p:sp>
    </p:spTree>
    <p:extLst>
      <p:ext uri="{BB962C8B-B14F-4D97-AF65-F5344CB8AC3E}">
        <p14:creationId xmlns:p14="http://schemas.microsoft.com/office/powerpoint/2010/main" val="17825084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023B4-2543-B34A-8B51-90285156994E}" type="datetimeFigureOut">
              <a:rPr lang="x-none" altLang="x-none"/>
              <a:pPr>
                <a:defRPr/>
              </a:pPr>
              <a:t>29/10/2021</a:t>
            </a:fld>
            <a:endParaRPr lang="hr-HR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DCB68-18B2-554B-AB7B-C4AB0953B7B9}" type="slidenum">
              <a:rPr lang="hr-HR" altLang="x-none"/>
              <a:pPr>
                <a:defRPr/>
              </a:pPr>
              <a:t>‹#›</a:t>
            </a:fld>
            <a:endParaRPr lang="hr-HR" altLang="x-none"/>
          </a:p>
        </p:txBody>
      </p:sp>
    </p:spTree>
    <p:extLst>
      <p:ext uri="{BB962C8B-B14F-4D97-AF65-F5344CB8AC3E}">
        <p14:creationId xmlns:p14="http://schemas.microsoft.com/office/powerpoint/2010/main" val="1222811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 altLang="x-non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5E699F-9A0D-6F4E-8450-A9057189E43B}" type="slidenum">
              <a:rPr lang="hr-HR" altLang="x-none"/>
              <a:pPr>
                <a:defRPr/>
              </a:pPr>
              <a:t>‹#›</a:t>
            </a:fld>
            <a:endParaRPr lang="hr-HR" altLang="x-none"/>
          </a:p>
        </p:txBody>
      </p:sp>
    </p:spTree>
    <p:extLst>
      <p:ext uri="{BB962C8B-B14F-4D97-AF65-F5344CB8AC3E}">
        <p14:creationId xmlns:p14="http://schemas.microsoft.com/office/powerpoint/2010/main" val="20089818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9EA5A-F315-FF49-B0B9-DC91519093FC}" type="datetimeFigureOut">
              <a:rPr lang="x-none" altLang="x-none"/>
              <a:pPr>
                <a:defRPr/>
              </a:pPr>
              <a:t>29/10/2021</a:t>
            </a:fld>
            <a:endParaRPr lang="hr-HR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F9A93-53AB-7047-8A42-1EE60366A1DA}" type="slidenum">
              <a:rPr lang="hr-HR" altLang="x-none"/>
              <a:pPr>
                <a:defRPr/>
              </a:pPr>
              <a:t>‹#›</a:t>
            </a:fld>
            <a:endParaRPr lang="hr-HR" altLang="x-none"/>
          </a:p>
        </p:txBody>
      </p:sp>
    </p:spTree>
    <p:extLst>
      <p:ext uri="{BB962C8B-B14F-4D97-AF65-F5344CB8AC3E}">
        <p14:creationId xmlns:p14="http://schemas.microsoft.com/office/powerpoint/2010/main" val="3755552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39DF7-5FE5-6C4E-A48A-FD82FDC6718A}" type="datetimeFigureOut">
              <a:rPr lang="x-none" altLang="x-none"/>
              <a:pPr>
                <a:defRPr/>
              </a:pPr>
              <a:t>29/10/2021</a:t>
            </a:fld>
            <a:endParaRPr lang="hr-HR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B795A-AA78-944E-BEB3-7DFFC02AC98D}" type="slidenum">
              <a:rPr lang="hr-HR" altLang="x-none"/>
              <a:pPr>
                <a:defRPr/>
              </a:pPr>
              <a:t>‹#›</a:t>
            </a:fld>
            <a:endParaRPr lang="hr-HR" altLang="x-none"/>
          </a:p>
        </p:txBody>
      </p:sp>
    </p:spTree>
    <p:extLst>
      <p:ext uri="{BB962C8B-B14F-4D97-AF65-F5344CB8AC3E}">
        <p14:creationId xmlns:p14="http://schemas.microsoft.com/office/powerpoint/2010/main" val="5018078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D09B4-F9E0-C14B-9C12-059140C2B9F5}" type="datetimeFigureOut">
              <a:rPr lang="x-none" altLang="x-none"/>
              <a:pPr>
                <a:defRPr/>
              </a:pPr>
              <a:t>29/10/2021</a:t>
            </a:fld>
            <a:endParaRPr lang="hr-HR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5E01E-B794-8D44-914B-3D16D9F92C73}" type="slidenum">
              <a:rPr lang="hr-HR" altLang="x-none"/>
              <a:pPr>
                <a:defRPr/>
              </a:pPr>
              <a:t>‹#›</a:t>
            </a:fld>
            <a:endParaRPr lang="hr-HR" altLang="x-none"/>
          </a:p>
        </p:txBody>
      </p:sp>
    </p:spTree>
    <p:extLst>
      <p:ext uri="{BB962C8B-B14F-4D97-AF65-F5344CB8AC3E}">
        <p14:creationId xmlns:p14="http://schemas.microsoft.com/office/powerpoint/2010/main" val="7165389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3E96B-0A9D-AD47-A403-CF8CE5164696}" type="datetimeFigureOut">
              <a:rPr lang="x-none" altLang="x-none"/>
              <a:pPr>
                <a:defRPr/>
              </a:pPr>
              <a:t>29/10/2021</a:t>
            </a:fld>
            <a:endParaRPr lang="hr-HR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B5B8D-CE27-CD47-BF9F-619849307A4F}" type="slidenum">
              <a:rPr lang="hr-HR" altLang="x-none"/>
              <a:pPr>
                <a:defRPr/>
              </a:pPr>
              <a:t>‹#›</a:t>
            </a:fld>
            <a:endParaRPr lang="hr-HR" altLang="x-none"/>
          </a:p>
        </p:txBody>
      </p:sp>
    </p:spTree>
    <p:extLst>
      <p:ext uri="{BB962C8B-B14F-4D97-AF65-F5344CB8AC3E}">
        <p14:creationId xmlns:p14="http://schemas.microsoft.com/office/powerpoint/2010/main" val="19284835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E6009-877E-A749-A5FA-B4D3384B49B7}" type="datetimeFigureOut">
              <a:rPr lang="x-none" altLang="x-none"/>
              <a:pPr>
                <a:defRPr/>
              </a:pPr>
              <a:t>29/10/2021</a:t>
            </a:fld>
            <a:endParaRPr lang="hr-HR" altLang="x-non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 altLang="x-non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E8807-75C6-D349-8BBF-AD083E39EC54}" type="slidenum">
              <a:rPr lang="hr-HR" altLang="x-none"/>
              <a:pPr>
                <a:defRPr/>
              </a:pPr>
              <a:t>‹#›</a:t>
            </a:fld>
            <a:endParaRPr lang="hr-HR" altLang="x-none"/>
          </a:p>
        </p:txBody>
      </p:sp>
    </p:spTree>
    <p:extLst>
      <p:ext uri="{BB962C8B-B14F-4D97-AF65-F5344CB8AC3E}">
        <p14:creationId xmlns:p14="http://schemas.microsoft.com/office/powerpoint/2010/main" val="526936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1F8AC-E3F8-A042-B2D3-3F0B9E957689}" type="datetimeFigureOut">
              <a:rPr lang="x-none" altLang="x-none"/>
              <a:pPr>
                <a:defRPr/>
              </a:pPr>
              <a:t>29/10/2021</a:t>
            </a:fld>
            <a:endParaRPr lang="hr-HR" altLang="x-non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 altLang="x-non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9135B-B5F7-9F45-854E-F67A29B5965E}" type="slidenum">
              <a:rPr lang="hr-HR" altLang="x-none"/>
              <a:pPr>
                <a:defRPr/>
              </a:pPr>
              <a:t>‹#›</a:t>
            </a:fld>
            <a:endParaRPr lang="hr-HR" altLang="x-none"/>
          </a:p>
        </p:txBody>
      </p:sp>
    </p:spTree>
    <p:extLst>
      <p:ext uri="{BB962C8B-B14F-4D97-AF65-F5344CB8AC3E}">
        <p14:creationId xmlns:p14="http://schemas.microsoft.com/office/powerpoint/2010/main" val="8585096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5EBA0-4667-D444-9892-5168BA592BA1}" type="datetimeFigureOut">
              <a:rPr lang="x-none" altLang="x-none"/>
              <a:pPr>
                <a:defRPr/>
              </a:pPr>
              <a:t>29/10/2021</a:t>
            </a:fld>
            <a:endParaRPr lang="hr-HR" altLang="x-non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 altLang="x-none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F9DD2-3498-FD4F-B90A-9B151A5C59DC}" type="slidenum">
              <a:rPr lang="hr-HR" altLang="x-none"/>
              <a:pPr>
                <a:defRPr/>
              </a:pPr>
              <a:t>‹#›</a:t>
            </a:fld>
            <a:endParaRPr lang="hr-HR" altLang="x-none"/>
          </a:p>
        </p:txBody>
      </p:sp>
    </p:spTree>
    <p:extLst>
      <p:ext uri="{BB962C8B-B14F-4D97-AF65-F5344CB8AC3E}">
        <p14:creationId xmlns:p14="http://schemas.microsoft.com/office/powerpoint/2010/main" val="285255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559A8-4A66-EA47-A67B-6BF421E8F595}" type="datetimeFigureOut">
              <a:rPr lang="x-none" altLang="x-none"/>
              <a:pPr>
                <a:defRPr/>
              </a:pPr>
              <a:t>29/10/2021</a:t>
            </a:fld>
            <a:endParaRPr lang="hr-HR" altLang="x-none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 altLang="x-none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34AAA-B23B-AD4B-91BE-E093E1011B48}" type="slidenum">
              <a:rPr lang="hr-HR" altLang="x-none"/>
              <a:pPr>
                <a:defRPr/>
              </a:pPr>
              <a:t>‹#›</a:t>
            </a:fld>
            <a:endParaRPr lang="hr-HR" altLang="x-none"/>
          </a:p>
        </p:txBody>
      </p:sp>
    </p:spTree>
    <p:extLst>
      <p:ext uri="{BB962C8B-B14F-4D97-AF65-F5344CB8AC3E}">
        <p14:creationId xmlns:p14="http://schemas.microsoft.com/office/powerpoint/2010/main" val="5397798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9D86C-7F35-8D41-ADC3-83CA560E81DC}" type="datetimeFigureOut">
              <a:rPr lang="x-none" altLang="x-none"/>
              <a:pPr>
                <a:defRPr/>
              </a:pPr>
              <a:t>29/10/2021</a:t>
            </a:fld>
            <a:endParaRPr lang="hr-HR" altLang="x-non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 altLang="x-non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7311B-E08B-DF40-B3F8-4C5337A36C98}" type="slidenum">
              <a:rPr lang="hr-HR" altLang="x-none"/>
              <a:pPr>
                <a:defRPr/>
              </a:pPr>
              <a:t>‹#›</a:t>
            </a:fld>
            <a:endParaRPr lang="hr-HR" altLang="x-none"/>
          </a:p>
        </p:txBody>
      </p:sp>
    </p:spTree>
    <p:extLst>
      <p:ext uri="{BB962C8B-B14F-4D97-AF65-F5344CB8AC3E}">
        <p14:creationId xmlns:p14="http://schemas.microsoft.com/office/powerpoint/2010/main" val="11090140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278F3-E562-1944-9DAD-0B66E9ECC4AA}" type="datetimeFigureOut">
              <a:rPr lang="x-none" altLang="x-none"/>
              <a:pPr>
                <a:defRPr/>
              </a:pPr>
              <a:t>29/10/2021</a:t>
            </a:fld>
            <a:endParaRPr lang="hr-HR" altLang="x-non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 altLang="x-non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89024-79D8-4E45-AD0B-25531ADCC1F7}" type="slidenum">
              <a:rPr lang="hr-HR" altLang="x-none"/>
              <a:pPr>
                <a:defRPr/>
              </a:pPr>
              <a:t>‹#›</a:t>
            </a:fld>
            <a:endParaRPr lang="hr-HR" altLang="x-none"/>
          </a:p>
        </p:txBody>
      </p:sp>
    </p:spTree>
    <p:extLst>
      <p:ext uri="{BB962C8B-B14F-4D97-AF65-F5344CB8AC3E}">
        <p14:creationId xmlns:p14="http://schemas.microsoft.com/office/powerpoint/2010/main" val="1188095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 altLang="x-non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E9B4C5-B95F-8F46-9129-AA38282B7B62}" type="slidenum">
              <a:rPr lang="hr-HR" altLang="x-none"/>
              <a:pPr>
                <a:defRPr/>
              </a:pPr>
              <a:t>‹#›</a:t>
            </a:fld>
            <a:endParaRPr lang="hr-HR" altLang="x-none"/>
          </a:p>
        </p:txBody>
      </p:sp>
    </p:spTree>
    <p:extLst>
      <p:ext uri="{BB962C8B-B14F-4D97-AF65-F5344CB8AC3E}">
        <p14:creationId xmlns:p14="http://schemas.microsoft.com/office/powerpoint/2010/main" val="728736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AE554-CA26-BF4A-AFFE-440ECF60DEAD}" type="datetimeFigureOut">
              <a:rPr lang="x-none" altLang="x-none"/>
              <a:pPr>
                <a:defRPr/>
              </a:pPr>
              <a:t>29/10/2021</a:t>
            </a:fld>
            <a:endParaRPr lang="hr-HR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0FCD3-411E-4C4E-B8D4-ED03F464B936}" type="slidenum">
              <a:rPr lang="hr-HR" altLang="x-none"/>
              <a:pPr>
                <a:defRPr/>
              </a:pPr>
              <a:t>‹#›</a:t>
            </a:fld>
            <a:endParaRPr lang="hr-HR" altLang="x-none"/>
          </a:p>
        </p:txBody>
      </p:sp>
    </p:spTree>
    <p:extLst>
      <p:ext uri="{BB962C8B-B14F-4D97-AF65-F5344CB8AC3E}">
        <p14:creationId xmlns:p14="http://schemas.microsoft.com/office/powerpoint/2010/main" val="10171270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4BE54-E6FB-8248-957F-5F080187088B}" type="datetimeFigureOut">
              <a:rPr lang="x-none" altLang="x-none"/>
              <a:pPr>
                <a:defRPr/>
              </a:pPr>
              <a:t>29/10/2021</a:t>
            </a:fld>
            <a:endParaRPr lang="hr-HR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EA40A-D3AF-6541-A342-8BA469C21BB5}" type="slidenum">
              <a:rPr lang="hr-HR" altLang="x-none"/>
              <a:pPr>
                <a:defRPr/>
              </a:pPr>
              <a:t>‹#›</a:t>
            </a:fld>
            <a:endParaRPr lang="hr-HR" altLang="x-none"/>
          </a:p>
        </p:txBody>
      </p:sp>
    </p:spTree>
    <p:extLst>
      <p:ext uri="{BB962C8B-B14F-4D97-AF65-F5344CB8AC3E}">
        <p14:creationId xmlns:p14="http://schemas.microsoft.com/office/powerpoint/2010/main" val="885020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 altLang="x-non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FC4AA-AC4D-FE4F-B3AB-BA5A22417AC2}" type="slidenum">
              <a:rPr lang="hr-HR" altLang="x-none"/>
              <a:pPr>
                <a:defRPr/>
              </a:pPr>
              <a:t>‹#›</a:t>
            </a:fld>
            <a:endParaRPr lang="hr-HR" altLang="x-none"/>
          </a:p>
        </p:txBody>
      </p:sp>
    </p:spTree>
    <p:extLst>
      <p:ext uri="{BB962C8B-B14F-4D97-AF65-F5344CB8AC3E}">
        <p14:creationId xmlns:p14="http://schemas.microsoft.com/office/powerpoint/2010/main" val="722513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628775"/>
            <a:ext cx="39560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8" y="1628775"/>
            <a:ext cx="39560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 altLang="x-non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BA388-B427-0049-9BB2-AC94EE503EAA}" type="slidenum">
              <a:rPr lang="hr-HR" altLang="x-none"/>
              <a:pPr>
                <a:defRPr/>
              </a:pPr>
              <a:t>‹#›</a:t>
            </a:fld>
            <a:endParaRPr lang="hr-HR" altLang="x-none"/>
          </a:p>
        </p:txBody>
      </p:sp>
    </p:spTree>
    <p:extLst>
      <p:ext uri="{BB962C8B-B14F-4D97-AF65-F5344CB8AC3E}">
        <p14:creationId xmlns:p14="http://schemas.microsoft.com/office/powerpoint/2010/main" val="1404711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 altLang="x-non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2844AF-9696-D740-B578-43504002F7CF}" type="slidenum">
              <a:rPr lang="hr-HR" altLang="x-none"/>
              <a:pPr>
                <a:defRPr/>
              </a:pPr>
              <a:t>‹#›</a:t>
            </a:fld>
            <a:endParaRPr lang="hr-HR" altLang="x-none"/>
          </a:p>
        </p:txBody>
      </p:sp>
    </p:spTree>
    <p:extLst>
      <p:ext uri="{BB962C8B-B14F-4D97-AF65-F5344CB8AC3E}">
        <p14:creationId xmlns:p14="http://schemas.microsoft.com/office/powerpoint/2010/main" val="1696549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 altLang="x-non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4ADC6-71C9-9640-A2EA-BECBABFB93FA}" type="slidenum">
              <a:rPr lang="hr-HR" altLang="x-none"/>
              <a:pPr>
                <a:defRPr/>
              </a:pPr>
              <a:t>‹#›</a:t>
            </a:fld>
            <a:endParaRPr lang="hr-HR" altLang="x-none"/>
          </a:p>
        </p:txBody>
      </p:sp>
    </p:spTree>
    <p:extLst>
      <p:ext uri="{BB962C8B-B14F-4D97-AF65-F5344CB8AC3E}">
        <p14:creationId xmlns:p14="http://schemas.microsoft.com/office/powerpoint/2010/main" val="1772746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 altLang="x-non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4BA9FB-C6F4-8E4E-933C-C04AF5068A06}" type="slidenum">
              <a:rPr lang="hr-HR" altLang="x-none"/>
              <a:pPr>
                <a:defRPr/>
              </a:pPr>
              <a:t>‹#›</a:t>
            </a:fld>
            <a:endParaRPr lang="hr-HR" altLang="x-none"/>
          </a:p>
        </p:txBody>
      </p:sp>
    </p:spTree>
    <p:extLst>
      <p:ext uri="{BB962C8B-B14F-4D97-AF65-F5344CB8AC3E}">
        <p14:creationId xmlns:p14="http://schemas.microsoft.com/office/powerpoint/2010/main" val="354693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1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90550" y="404813"/>
            <a:ext cx="8085138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CS"/>
              <a:t>Click to edit Master title style</a:t>
            </a:r>
            <a:endParaRPr lang="hr-HR" altLang="sr-Latn-C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628775"/>
            <a:ext cx="80645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CS"/>
              <a:t>Click to edit Master text styles</a:t>
            </a:r>
          </a:p>
          <a:p>
            <a:pPr lvl="1"/>
            <a:r>
              <a:rPr lang="en-US" altLang="sr-Latn-CS"/>
              <a:t>Second level</a:t>
            </a:r>
          </a:p>
          <a:p>
            <a:pPr lvl="2"/>
            <a:r>
              <a:rPr lang="en-US" altLang="sr-Latn-CS"/>
              <a:t>Third level</a:t>
            </a:r>
          </a:p>
          <a:p>
            <a:pPr lvl="3"/>
            <a:r>
              <a:rPr lang="en-US" altLang="sr-Latn-CS"/>
              <a:t>Fourth level</a:t>
            </a:r>
          </a:p>
          <a:p>
            <a:pPr lvl="4"/>
            <a:r>
              <a:rPr lang="en-US" altLang="sr-Latn-CS"/>
              <a:t>Fifth level</a:t>
            </a:r>
            <a:endParaRPr lang="hr-HR" altLang="sr-Latn-C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x-none" altLang="x-non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EF2AD9D9-C086-E54F-B7F0-A27634284AF8}" type="slidenum">
              <a:rPr lang="hr-HR" altLang="x-none"/>
              <a:pPr>
                <a:defRPr/>
              </a:pPr>
              <a:t>‹#›</a:t>
            </a:fld>
            <a:endParaRPr lang="hr-HR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713" r:id="rId16"/>
    <p:sldLayoutId id="2147483714" r:id="rId17"/>
    <p:sldLayoutId id="2147483715" r:id="rId18"/>
    <p:sldLayoutId id="2147483716" r:id="rId19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700" b="1">
          <a:solidFill>
            <a:srgbClr val="1E2864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700" b="1">
          <a:solidFill>
            <a:srgbClr val="1E2864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700" b="1">
          <a:solidFill>
            <a:srgbClr val="1E2864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700" b="1">
          <a:solidFill>
            <a:srgbClr val="1E2864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700" b="1">
          <a:solidFill>
            <a:srgbClr val="1E2864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1E2864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1E2864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1E2864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1E2864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CS"/>
              <a:t>Click to edit Master title style</a:t>
            </a:r>
            <a:endParaRPr lang="hr-HR" altLang="sr-Latn-CS"/>
          </a:p>
        </p:txBody>
      </p:sp>
      <p:sp>
        <p:nvSpPr>
          <p:cNvPr id="1741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CS"/>
              <a:t>Click to edit Master text styles</a:t>
            </a:r>
          </a:p>
          <a:p>
            <a:pPr lvl="1"/>
            <a:r>
              <a:rPr lang="en-US" altLang="sr-Latn-CS"/>
              <a:t>Second level</a:t>
            </a:r>
          </a:p>
          <a:p>
            <a:pPr lvl="2"/>
            <a:r>
              <a:rPr lang="en-US" altLang="sr-Latn-CS"/>
              <a:t>Third level</a:t>
            </a:r>
          </a:p>
          <a:p>
            <a:pPr lvl="3"/>
            <a:r>
              <a:rPr lang="en-US" altLang="sr-Latn-CS"/>
              <a:t>Fourth level</a:t>
            </a:r>
          </a:p>
          <a:p>
            <a:pPr lvl="4"/>
            <a:r>
              <a:rPr lang="en-US" altLang="sr-Latn-CS"/>
              <a:t>Fifth level</a:t>
            </a:r>
            <a:endParaRPr lang="hr-HR" alt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Arial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42AC09CB-9BCA-D14E-A72E-622279BF9C91}" type="datetimeFigureOut">
              <a:rPr lang="x-none" altLang="x-none"/>
              <a:pPr>
                <a:defRPr/>
              </a:pPr>
              <a:t>29/10/2021</a:t>
            </a:fld>
            <a:endParaRPr lang="hr-HR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Arial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x-none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E7510F1F-67E5-EC41-80BD-004D4DA44763}" type="slidenum">
              <a:rPr lang="hr-HR" altLang="x-none"/>
              <a:pPr>
                <a:defRPr/>
              </a:pPr>
              <a:t>‹#›</a:t>
            </a:fld>
            <a:endParaRPr lang="hr-HR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CS"/>
              <a:t>Click to edit Master title style</a:t>
            </a:r>
            <a:endParaRPr lang="hr-HR" altLang="sr-Latn-CS"/>
          </a:p>
        </p:txBody>
      </p:sp>
      <p:sp>
        <p:nvSpPr>
          <p:cNvPr id="296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CS"/>
              <a:t>Click to edit Master text styles</a:t>
            </a:r>
          </a:p>
          <a:p>
            <a:pPr lvl="1"/>
            <a:r>
              <a:rPr lang="en-US" altLang="sr-Latn-CS"/>
              <a:t>Second level</a:t>
            </a:r>
          </a:p>
          <a:p>
            <a:pPr lvl="2"/>
            <a:r>
              <a:rPr lang="en-US" altLang="sr-Latn-CS"/>
              <a:t>Third level</a:t>
            </a:r>
          </a:p>
          <a:p>
            <a:pPr lvl="3"/>
            <a:r>
              <a:rPr lang="en-US" altLang="sr-Latn-CS"/>
              <a:t>Fourth level</a:t>
            </a:r>
          </a:p>
          <a:p>
            <a:pPr lvl="4"/>
            <a:r>
              <a:rPr lang="en-US" altLang="sr-Latn-CS"/>
              <a:t>Fifth level</a:t>
            </a:r>
            <a:endParaRPr lang="hr-HR" alt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Arial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669F893C-7E4F-B449-A23B-C3E340403D63}" type="datetimeFigureOut">
              <a:rPr lang="x-none" altLang="x-none"/>
              <a:pPr>
                <a:defRPr/>
              </a:pPr>
              <a:t>29/10/2021</a:t>
            </a:fld>
            <a:endParaRPr lang="hr-HR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Arial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x-none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0C27A56E-0BA3-E143-9B87-4E81454D24C9}" type="slidenum">
              <a:rPr lang="hr-HR" altLang="x-none"/>
              <a:pPr>
                <a:defRPr/>
              </a:pPr>
              <a:t>‹#›</a:t>
            </a:fld>
            <a:endParaRPr lang="hr-HR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33.pn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4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tags" Target="../tags/tag7.xml"/><Relationship Id="rId7" Type="http://schemas.openxmlformats.org/officeDocument/2006/relationships/slideLayout" Target="../slideLayouts/slideLayout16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35.png"/><Relationship Id="rId2" Type="http://schemas.openxmlformats.org/officeDocument/2006/relationships/tags" Target="../tags/tag1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0.emf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9.xml"/><Relationship Id="rId4" Type="http://schemas.openxmlformats.org/officeDocument/2006/relationships/chart" Target="../charts/char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svg"/><Relationship Id="rId3" Type="http://schemas.openxmlformats.org/officeDocument/2006/relationships/image" Target="../media/image10.jpeg"/><Relationship Id="rId7" Type="http://schemas.openxmlformats.org/officeDocument/2006/relationships/image" Target="../media/image14.sv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12.sv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0.xml"/><Relationship Id="rId3" Type="http://schemas.openxmlformats.org/officeDocument/2006/relationships/chart" Target="../charts/chart5.xml"/><Relationship Id="rId7" Type="http://schemas.openxmlformats.org/officeDocument/2006/relationships/chart" Target="../charts/chart9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Relationship Id="rId9" Type="http://schemas.openxmlformats.org/officeDocument/2006/relationships/chart" Target="../charts/char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 txBox="1">
            <a:spLocks noChangeArrowheads="1"/>
          </p:cNvSpPr>
          <p:nvPr/>
        </p:nvSpPr>
        <p:spPr bwMode="auto">
          <a:xfrm>
            <a:off x="1403648" y="2548569"/>
            <a:ext cx="6913264" cy="648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kumimoji="0" lang="hr-HR" altLang="sr-Latn-CS" sz="3200" b="1" u="none" strike="noStrike" kern="1200" cap="none" spc="0" normalizeH="0" baseline="0" noProof="0" dirty="0">
                <a:ln>
                  <a:noFill/>
                </a:ln>
                <a:solidFill>
                  <a:srgbClr val="1E2864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Dvoznamenkasti rast svih poslovnih pokazatelja</a:t>
            </a:r>
          </a:p>
          <a:p>
            <a:pPr algn="ctr" eaLnBrk="1" hangingPunct="1">
              <a:spcBef>
                <a:spcPct val="0"/>
              </a:spcBef>
              <a:buNone/>
            </a:pPr>
            <a:endParaRPr kumimoji="0" lang="hr-HR" altLang="sr-Latn-CS" sz="2000" b="1" i="0" u="none" strike="noStrike" kern="1200" cap="none" spc="0" normalizeH="0" baseline="0" noProof="0" dirty="0">
              <a:ln>
                <a:noFill/>
              </a:ln>
              <a:solidFill>
                <a:srgbClr val="1E2864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altLang="sr-Latn-CS" sz="2800" b="1" i="1" u="none" strike="noStrike" kern="1200" cap="none" spc="0" normalizeH="0" baseline="0" noProof="0" dirty="0">
              <a:ln>
                <a:noFill/>
              </a:ln>
              <a:solidFill>
                <a:srgbClr val="1E2864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723B4B6C-4C03-4127-A6AE-210044D89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838" y="3867570"/>
            <a:ext cx="1998447" cy="1338972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EEC4F36-DC7B-4B46-A61D-C99647E0ED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59095" y="3867679"/>
            <a:ext cx="1993118" cy="1338867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picture containing road, highway&#10;&#10;Description automatically generated">
            <a:extLst>
              <a:ext uri="{FF2B5EF4-FFF2-40B4-BE49-F238E27FC236}">
                <a16:creationId xmlns:a16="http://schemas.microsoft.com/office/drawing/2014/main" id="{7A5E7BC8-3A93-4659-998B-AC94C54DD1A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3596" y="3871402"/>
            <a:ext cx="2007593" cy="1338867"/>
          </a:xfrm>
          <a:prstGeom prst="rect">
            <a:avLst/>
          </a:prstGeom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1D49AE8D-C4B9-4A36-9CF0-8CCD3A56E3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507" y="3104864"/>
            <a:ext cx="8207376" cy="648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r-HR" altLang="sr-Latn-CS" dirty="0">
                <a:solidFill>
                  <a:srgbClr val="1E2864"/>
                </a:solidFill>
                <a:latin typeface="Arial"/>
                <a:cs typeface="Arial"/>
              </a:rPr>
              <a:t>IR, Q I-III 2021. prezentacija rezultata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altLang="sr-Latn-CS" i="0" u="none" strike="noStrike" kern="1200" cap="none" spc="0" normalizeH="0" baseline="0" noProof="0" dirty="0">
                <a:ln>
                  <a:noFill/>
                </a:ln>
                <a:solidFill>
                  <a:srgbClr val="1E2864"/>
                </a:solidFill>
                <a:effectLst/>
                <a:uLnTx/>
                <a:uFillTx/>
                <a:latin typeface="Arial"/>
                <a:cs typeface="Arial"/>
              </a:rPr>
              <a:t>28.</a:t>
            </a:r>
            <a:r>
              <a:rPr kumimoji="0" lang="ta-IN" altLang="sr-Latn-CS" i="0" u="none" strike="noStrike" kern="1200" cap="none" spc="0" normalizeH="0" baseline="0" noProof="0" dirty="0">
                <a:ln>
                  <a:noFill/>
                </a:ln>
                <a:solidFill>
                  <a:srgbClr val="1E2864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hr-HR" altLang="sr-Latn-CS" i="0" u="none" strike="noStrike" kern="1200" cap="none" spc="0" normalizeH="0" baseline="0" noProof="0" dirty="0">
                <a:ln>
                  <a:noFill/>
                </a:ln>
                <a:solidFill>
                  <a:srgbClr val="1E2864"/>
                </a:solidFill>
                <a:effectLst/>
                <a:uLnTx/>
                <a:uFillTx/>
                <a:latin typeface="Arial"/>
                <a:cs typeface="Arial"/>
              </a:rPr>
              <a:t>listopada 2021.</a:t>
            </a: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BA42F1B5-74DF-D14A-9F66-DF7B68A244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21599" y="3867570"/>
            <a:ext cx="1993118" cy="1338972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23759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4B20E2A0-0092-4AD0-8A6E-DF98063B4854}"/>
              </a:ext>
            </a:extLst>
          </p:cNvPr>
          <p:cNvSpPr txBox="1">
            <a:spLocks/>
          </p:cNvSpPr>
          <p:nvPr/>
        </p:nvSpPr>
        <p:spPr bwMode="auto">
          <a:xfrm>
            <a:off x="468312" y="404813"/>
            <a:ext cx="856818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2864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2864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2864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2864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2864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E2864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E2864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E2864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E2864"/>
                </a:solidFill>
                <a:latin typeface="Arial" charset="0"/>
              </a:defRPr>
            </a:lvl9pPr>
          </a:lstStyle>
          <a:p>
            <a:r>
              <a:rPr lang="hr-HR" sz="3200" b="0" dirty="0"/>
              <a:t>Rast prihoda na svim segmentima poslovanja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17491CF-27CB-4C8B-A8F1-A3AA8F5A209D}"/>
              </a:ext>
            </a:extLst>
          </p:cNvPr>
          <p:cNvSpPr/>
          <p:nvPr/>
        </p:nvSpPr>
        <p:spPr>
          <a:xfrm>
            <a:off x="4665003" y="1786798"/>
            <a:ext cx="1534859" cy="2251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r-HR" sz="90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F759A6-CD9B-421E-8340-C99043AB26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6467" y="3573016"/>
            <a:ext cx="4038600" cy="2333625"/>
          </a:xfrm>
          <a:prstGeom prst="rect">
            <a:avLst/>
          </a:prstGeom>
        </p:spPr>
      </p:pic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470F7481-F034-4058-837A-CBE52C25BF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8309193"/>
              </p:ext>
            </p:extLst>
          </p:nvPr>
        </p:nvGraphicFramePr>
        <p:xfrm>
          <a:off x="1662471" y="896098"/>
          <a:ext cx="5182750" cy="27832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17329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A26498B-350B-4E8A-936F-0891B59CE910}"/>
              </a:ext>
            </a:extLst>
          </p:cNvPr>
          <p:cNvSpPr txBox="1"/>
          <p:nvPr/>
        </p:nvSpPr>
        <p:spPr>
          <a:xfrm>
            <a:off x="6804248" y="5627975"/>
            <a:ext cx="195438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900" i="1" dirty="0"/>
              <a:t>Napomena: nekonsolidirani podaci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456B65C-BD25-4972-8D29-DB2EE8ADC95A}"/>
              </a:ext>
            </a:extLst>
          </p:cNvPr>
          <p:cNvSpPr/>
          <p:nvPr/>
        </p:nvSpPr>
        <p:spPr>
          <a:xfrm>
            <a:off x="5223779" y="2081339"/>
            <a:ext cx="1720204" cy="951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r-HR" sz="900">
              <a:solidFill>
                <a:schemeClr val="tx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B20E2A0-0092-4AD0-8A6E-DF98063B4854}"/>
              </a:ext>
            </a:extLst>
          </p:cNvPr>
          <p:cNvSpPr txBox="1">
            <a:spLocks/>
          </p:cNvSpPr>
          <p:nvPr/>
        </p:nvSpPr>
        <p:spPr bwMode="auto">
          <a:xfrm>
            <a:off x="449706" y="404664"/>
            <a:ext cx="856818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2864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2864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2864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2864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2864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E2864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E2864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E2864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E2864"/>
                </a:solidFill>
                <a:latin typeface="Arial" charset="0"/>
              </a:defRPr>
            </a:lvl9pPr>
          </a:lstStyle>
          <a:p>
            <a:r>
              <a:rPr lang="hr-HR" sz="3200" b="0" dirty="0"/>
              <a:t>EBITDA prema proizvodnom programu </a:t>
            </a:r>
            <a:endParaRPr lang="hr-HR" sz="3200" b="0" kern="0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638E8A7D-8A55-402B-88B3-BF70219732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2493935"/>
              </p:ext>
            </p:extLst>
          </p:nvPr>
        </p:nvGraphicFramePr>
        <p:xfrm>
          <a:off x="1639351" y="1052736"/>
          <a:ext cx="4561742" cy="2776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B6D83568-8FF8-4D58-9F9B-EA6526805A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3815737"/>
            <a:ext cx="4914900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1042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person&#10;&#10;Description automatically generated">
            <a:extLst>
              <a:ext uri="{FF2B5EF4-FFF2-40B4-BE49-F238E27FC236}">
                <a16:creationId xmlns:a16="http://schemas.microsoft.com/office/drawing/2014/main" id="{8CC3C4D0-930A-3846-AE69-4D65D8B851E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2ED1C4E-A8CD-9F43-879D-0F40EE0D331E}"/>
              </a:ext>
            </a:extLst>
          </p:cNvPr>
          <p:cNvSpPr/>
          <p:nvPr/>
        </p:nvSpPr>
        <p:spPr>
          <a:xfrm>
            <a:off x="3419872" y="981075"/>
            <a:ext cx="5832648" cy="936104"/>
          </a:xfrm>
          <a:prstGeom prst="rect">
            <a:avLst/>
          </a:prstGeom>
          <a:solidFill>
            <a:srgbClr val="1E2864">
              <a:alpha val="90000"/>
            </a:srgbClr>
          </a:solidFill>
          <a:ln w="6350">
            <a:solidFill>
              <a:srgbClr val="AAAAAA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400" b="1" dirty="0">
                <a:solidFill>
                  <a:schemeClr val="bg1"/>
                </a:solidFill>
              </a:rPr>
              <a:t>3. </a:t>
            </a:r>
            <a:r>
              <a:rPr lang="ta-IN" sz="2400" b="1" dirty="0">
                <a:solidFill>
                  <a:schemeClr val="bg1"/>
                </a:solidFill>
              </a:rPr>
              <a:t> </a:t>
            </a:r>
            <a:r>
              <a:rPr lang="hr-HR" sz="2400" b="1" dirty="0">
                <a:solidFill>
                  <a:schemeClr val="bg1"/>
                </a:solidFill>
              </a:rPr>
              <a:t>Tržišta</a:t>
            </a:r>
          </a:p>
        </p:txBody>
      </p:sp>
    </p:spTree>
    <p:extLst>
      <p:ext uri="{BB962C8B-B14F-4D97-AF65-F5344CB8AC3E}">
        <p14:creationId xmlns:p14="http://schemas.microsoft.com/office/powerpoint/2010/main" val="17634367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1B03AD11-A024-4AF0-9127-523B3D95BFB5}"/>
              </a:ext>
            </a:extLst>
          </p:cNvPr>
          <p:cNvSpPr txBox="1"/>
          <p:nvPr/>
        </p:nvSpPr>
        <p:spPr>
          <a:xfrm>
            <a:off x="468313" y="4978753"/>
            <a:ext cx="84961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200" dirty="0"/>
              <a:t>Izvoz ostvaren u iznosu od 1.494,5milijuna kuna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200" dirty="0"/>
              <a:t>Udio izvoza u ukupnim prihodima od prodaje iznosi 62%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200" dirty="0"/>
              <a:t>Snažan rast EU, 274 milijuna HRK više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200" dirty="0"/>
              <a:t>Usporen pad izvoza na ostalim tržištima u odnosu na prvo polugodište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B20E2A0-0092-4AD0-8A6E-DF98063B4854}"/>
              </a:ext>
            </a:extLst>
          </p:cNvPr>
          <p:cNvSpPr txBox="1">
            <a:spLocks/>
          </p:cNvSpPr>
          <p:nvPr/>
        </p:nvSpPr>
        <p:spPr bwMode="auto">
          <a:xfrm>
            <a:off x="468313" y="404813"/>
            <a:ext cx="8496174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2864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2864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2864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2864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2864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E2864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E2864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E2864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E2864"/>
                </a:solidFill>
                <a:latin typeface="Arial" charset="0"/>
              </a:defRPr>
            </a:lvl9pPr>
          </a:lstStyle>
          <a:p>
            <a:r>
              <a:rPr lang="hr-HR" sz="3200" b="0" kern="0" dirty="0"/>
              <a:t>Daljnji rast od prihoda na izvoznim tržištima </a:t>
            </a:r>
          </a:p>
        </p:txBody>
      </p:sp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684C044B-81FB-429A-B1F0-505139BF5A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6734633"/>
              </p:ext>
            </p:extLst>
          </p:nvPr>
        </p:nvGraphicFramePr>
        <p:xfrm>
          <a:off x="683568" y="1258447"/>
          <a:ext cx="6418902" cy="3431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120DF53-B18C-4CD6-89A3-7A534F705FAE}"/>
              </a:ext>
            </a:extLst>
          </p:cNvPr>
          <p:cNvSpPr txBox="1"/>
          <p:nvPr/>
        </p:nvSpPr>
        <p:spPr>
          <a:xfrm>
            <a:off x="1647266" y="1173375"/>
            <a:ext cx="1008112" cy="2769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1200" dirty="0"/>
              <a:t>+31%</a:t>
            </a:r>
            <a:endParaRPr lang="hr-HR" dirty="0"/>
          </a:p>
        </p:txBody>
      </p:sp>
      <p:sp>
        <p:nvSpPr>
          <p:cNvPr id="2" name="Arrow: Up 1">
            <a:extLst>
              <a:ext uri="{FF2B5EF4-FFF2-40B4-BE49-F238E27FC236}">
                <a16:creationId xmlns:a16="http://schemas.microsoft.com/office/drawing/2014/main" id="{D6C860C0-8A23-4413-B36C-04F4AD0B8268}"/>
              </a:ext>
            </a:extLst>
          </p:cNvPr>
          <p:cNvSpPr/>
          <p:nvPr/>
        </p:nvSpPr>
        <p:spPr>
          <a:xfrm rot="2705262">
            <a:off x="1956199" y="1448256"/>
            <a:ext cx="252763" cy="916526"/>
          </a:xfrm>
          <a:prstGeom prst="up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283976E-4451-4153-A6DE-5CC80A07DF9D}"/>
              </a:ext>
            </a:extLst>
          </p:cNvPr>
          <p:cNvSpPr txBox="1"/>
          <p:nvPr/>
        </p:nvSpPr>
        <p:spPr>
          <a:xfrm>
            <a:off x="2655378" y="2974409"/>
            <a:ext cx="1008112" cy="2769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1200" dirty="0"/>
              <a:t>-40,3%</a:t>
            </a:r>
            <a:endParaRPr lang="hr-HR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6DAC549-61F6-4336-BB5E-6DDE2A1DD839}"/>
              </a:ext>
            </a:extLst>
          </p:cNvPr>
          <p:cNvSpPr txBox="1"/>
          <p:nvPr/>
        </p:nvSpPr>
        <p:spPr>
          <a:xfrm>
            <a:off x="3705815" y="3401291"/>
            <a:ext cx="945041" cy="2769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1200" dirty="0"/>
              <a:t>-0,6%</a:t>
            </a:r>
            <a:endParaRPr lang="hr-HR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5E6E730-0009-48FD-8CCC-B77CEE682C07}"/>
              </a:ext>
            </a:extLst>
          </p:cNvPr>
          <p:cNvSpPr txBox="1"/>
          <p:nvPr/>
        </p:nvSpPr>
        <p:spPr>
          <a:xfrm>
            <a:off x="4890969" y="3525794"/>
            <a:ext cx="899970" cy="2769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1200" dirty="0"/>
              <a:t>-36,7%</a:t>
            </a:r>
            <a:endParaRPr lang="hr-HR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834A795-5979-487E-BD0F-D2D3BA2BF7DC}"/>
              </a:ext>
            </a:extLst>
          </p:cNvPr>
          <p:cNvSpPr txBox="1"/>
          <p:nvPr/>
        </p:nvSpPr>
        <p:spPr>
          <a:xfrm>
            <a:off x="5996719" y="3525793"/>
            <a:ext cx="899970" cy="2769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1200" dirty="0"/>
              <a:t>-7,9%</a:t>
            </a:r>
            <a:endParaRPr lang="hr-HR" dirty="0"/>
          </a:p>
        </p:txBody>
      </p:sp>
      <p:sp>
        <p:nvSpPr>
          <p:cNvPr id="14" name="Arrow: Up 13">
            <a:extLst>
              <a:ext uri="{FF2B5EF4-FFF2-40B4-BE49-F238E27FC236}">
                <a16:creationId xmlns:a16="http://schemas.microsoft.com/office/drawing/2014/main" id="{8BC3CE2E-D867-4055-8401-92DEEAEE9D21}"/>
              </a:ext>
            </a:extLst>
          </p:cNvPr>
          <p:cNvSpPr/>
          <p:nvPr/>
        </p:nvSpPr>
        <p:spPr>
          <a:xfrm rot="6975562">
            <a:off x="4696685" y="1849524"/>
            <a:ext cx="254656" cy="1027223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54608C8-90F9-481C-845D-87A8F95445D2}"/>
              </a:ext>
            </a:extLst>
          </p:cNvPr>
          <p:cNvSpPr/>
          <p:nvPr/>
        </p:nvSpPr>
        <p:spPr>
          <a:xfrm>
            <a:off x="6149849" y="1541145"/>
            <a:ext cx="1541531" cy="8509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/>
              <a:t>ukupno + 11,1%</a:t>
            </a:r>
          </a:p>
        </p:txBody>
      </p:sp>
    </p:spTree>
    <p:extLst>
      <p:ext uri="{BB962C8B-B14F-4D97-AF65-F5344CB8AC3E}">
        <p14:creationId xmlns:p14="http://schemas.microsoft.com/office/powerpoint/2010/main" val="19396791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Table 3">
            <a:extLst>
              <a:ext uri="{FF2B5EF4-FFF2-40B4-BE49-F238E27FC236}">
                <a16:creationId xmlns:a16="http://schemas.microsoft.com/office/drawing/2014/main" id="{5B02F9F8-B341-C047-A7FF-2ED5D00CE9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182748"/>
              </p:ext>
            </p:extLst>
          </p:nvPr>
        </p:nvGraphicFramePr>
        <p:xfrm>
          <a:off x="3059832" y="4639635"/>
          <a:ext cx="2915198" cy="920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val="1336770101"/>
                    </a:ext>
                  </a:extLst>
                </a:gridCol>
                <a:gridCol w="899725">
                  <a:extLst>
                    <a:ext uri="{9D8B030D-6E8A-4147-A177-3AD203B41FA5}">
                      <a16:colId xmlns:a16="http://schemas.microsoft.com/office/drawing/2014/main" val="3962305974"/>
                    </a:ext>
                  </a:extLst>
                </a:gridCol>
                <a:gridCol w="575313">
                  <a:extLst>
                    <a:ext uri="{9D8B030D-6E8A-4147-A177-3AD203B41FA5}">
                      <a16:colId xmlns:a16="http://schemas.microsoft.com/office/drawing/2014/main" val="214963821"/>
                    </a:ext>
                  </a:extLst>
                </a:gridCol>
              </a:tblGrid>
              <a:tr h="230041">
                <a:tc gridSpan="2">
                  <a:txBody>
                    <a:bodyPr/>
                    <a:lstStyle/>
                    <a:p>
                      <a:r>
                        <a:rPr lang="hr-HR" sz="1000" b="1"/>
                        <a:t>Zemlje okruženja </a:t>
                      </a:r>
                      <a:endParaRPr lang="x-none" sz="1000"/>
                    </a:p>
                  </a:txBody>
                  <a:tcPr marL="56723" marR="56723" marT="28361" marB="283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x-none" sz="1000"/>
                    </a:p>
                  </a:txBody>
                  <a:tcPr marL="56723" marR="56723" marT="28361" marB="283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000" b="1" dirty="0"/>
                        <a:t>-7,9%</a:t>
                      </a:r>
                    </a:p>
                  </a:txBody>
                  <a:tcPr marL="56723" marR="56723" marT="28361" marB="283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8435693"/>
                  </a:ext>
                </a:extLst>
              </a:tr>
              <a:tr h="230041">
                <a:tc>
                  <a:txBody>
                    <a:bodyPr/>
                    <a:lstStyle/>
                    <a:p>
                      <a:r>
                        <a:rPr lang="hr-HR" sz="1000"/>
                        <a:t>BiH</a:t>
                      </a:r>
                      <a:endParaRPr lang="x-none" sz="1000" b="0">
                        <a:solidFill>
                          <a:schemeClr val="tx1"/>
                        </a:solidFill>
                      </a:endParaRPr>
                    </a:p>
                  </a:txBody>
                  <a:tcPr marL="56723" marR="56723" marT="28361" marB="283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000" dirty="0"/>
                        <a:t>30,2</a:t>
                      </a:r>
                      <a:endParaRPr lang="x-none" sz="1000" b="0" dirty="0">
                        <a:solidFill>
                          <a:schemeClr val="tx1"/>
                        </a:solidFill>
                      </a:endParaRPr>
                    </a:p>
                  </a:txBody>
                  <a:tcPr marL="56723" marR="56723" marT="28361" marB="283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000" dirty="0"/>
                        <a:t>+83,5%</a:t>
                      </a:r>
                    </a:p>
                  </a:txBody>
                  <a:tcPr marL="56723" marR="56723" marT="28361" marB="283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0920989"/>
                  </a:ext>
                </a:extLst>
              </a:tr>
              <a:tr h="230041">
                <a:tc>
                  <a:txBody>
                    <a:bodyPr/>
                    <a:lstStyle/>
                    <a:p>
                      <a:r>
                        <a:rPr lang="hr-HR" sz="1000" dirty="0"/>
                        <a:t>Sjeverna Makedonija</a:t>
                      </a:r>
                      <a:endParaRPr lang="x-none" sz="1000" b="0" dirty="0">
                        <a:solidFill>
                          <a:schemeClr val="tx1"/>
                        </a:solidFill>
                      </a:endParaRPr>
                    </a:p>
                  </a:txBody>
                  <a:tcPr marL="56723" marR="56723" marT="28361" marB="283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000" dirty="0"/>
                        <a:t>10,6</a:t>
                      </a:r>
                      <a:endParaRPr lang="x-none" sz="1000" b="0" dirty="0">
                        <a:solidFill>
                          <a:schemeClr val="tx1"/>
                        </a:solidFill>
                      </a:endParaRPr>
                    </a:p>
                  </a:txBody>
                  <a:tcPr marL="56723" marR="56723" marT="28361" marB="283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000" dirty="0"/>
                        <a:t>-42,7% </a:t>
                      </a:r>
                      <a:endParaRPr lang="hr-HR" sz="1000" dirty="0">
                        <a:solidFill>
                          <a:schemeClr val="tx1"/>
                        </a:solidFill>
                      </a:endParaRPr>
                    </a:p>
                  </a:txBody>
                  <a:tcPr marL="56723" marR="56723" marT="28361" marB="283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5736365"/>
                  </a:ext>
                </a:extLst>
              </a:tr>
              <a:tr h="230041">
                <a:tc>
                  <a:txBody>
                    <a:bodyPr/>
                    <a:lstStyle/>
                    <a:p>
                      <a:r>
                        <a:rPr lang="hr-HR" sz="1000" dirty="0"/>
                        <a:t>Srbija</a:t>
                      </a:r>
                      <a:endParaRPr lang="x-none" sz="1000" b="0" dirty="0">
                        <a:solidFill>
                          <a:schemeClr val="tx1"/>
                        </a:solidFill>
                      </a:endParaRPr>
                    </a:p>
                  </a:txBody>
                  <a:tcPr marL="56723" marR="56723" marT="28361" marB="283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000" dirty="0"/>
                        <a:t>5,6</a:t>
                      </a:r>
                      <a:endParaRPr lang="x-none" sz="1000" b="0" dirty="0">
                        <a:solidFill>
                          <a:schemeClr val="tx1"/>
                        </a:solidFill>
                      </a:endParaRPr>
                    </a:p>
                  </a:txBody>
                  <a:tcPr marL="56723" marR="56723" marT="28361" marB="283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000" dirty="0"/>
                        <a:t>+42,4%</a:t>
                      </a:r>
                      <a:endParaRPr lang="hr-HR" sz="1000" dirty="0">
                        <a:solidFill>
                          <a:schemeClr val="tx1"/>
                        </a:solidFill>
                      </a:endParaRPr>
                    </a:p>
                  </a:txBody>
                  <a:tcPr marL="56723" marR="56723" marT="28361" marB="283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3230674"/>
                  </a:ext>
                </a:extLst>
              </a:tr>
            </a:tbl>
          </a:graphicData>
        </a:graphic>
      </p:graphicFrame>
      <p:graphicFrame>
        <p:nvGraphicFramePr>
          <p:cNvPr id="26" name="Table 3">
            <a:extLst>
              <a:ext uri="{FF2B5EF4-FFF2-40B4-BE49-F238E27FC236}">
                <a16:creationId xmlns:a16="http://schemas.microsoft.com/office/drawing/2014/main" id="{E5CC92B0-696D-DC43-BC67-91E66DCE43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6022487"/>
              </p:ext>
            </p:extLst>
          </p:nvPr>
        </p:nvGraphicFramePr>
        <p:xfrm>
          <a:off x="580655" y="2941058"/>
          <a:ext cx="2915198" cy="920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7210">
                  <a:extLst>
                    <a:ext uri="{9D8B030D-6E8A-4147-A177-3AD203B41FA5}">
                      <a16:colId xmlns:a16="http://schemas.microsoft.com/office/drawing/2014/main" val="1336770101"/>
                    </a:ext>
                  </a:extLst>
                </a:gridCol>
                <a:gridCol w="832675">
                  <a:extLst>
                    <a:ext uri="{9D8B030D-6E8A-4147-A177-3AD203B41FA5}">
                      <a16:colId xmlns:a16="http://schemas.microsoft.com/office/drawing/2014/main" val="3962305974"/>
                    </a:ext>
                  </a:extLst>
                </a:gridCol>
                <a:gridCol w="575313">
                  <a:extLst>
                    <a:ext uri="{9D8B030D-6E8A-4147-A177-3AD203B41FA5}">
                      <a16:colId xmlns:a16="http://schemas.microsoft.com/office/drawing/2014/main" val="214963821"/>
                    </a:ext>
                  </a:extLst>
                </a:gridCol>
              </a:tblGrid>
              <a:tr h="230041">
                <a:tc gridSpan="2">
                  <a:txBody>
                    <a:bodyPr/>
                    <a:lstStyle/>
                    <a:p>
                      <a:r>
                        <a:rPr lang="hr-HR" sz="1000" b="1"/>
                        <a:t>Američki kontinent i Australija </a:t>
                      </a:r>
                      <a:endParaRPr lang="x-none" sz="1000"/>
                    </a:p>
                  </a:txBody>
                  <a:tcPr marL="56723" marR="56723" marT="28361" marB="283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x-none" sz="1000"/>
                    </a:p>
                  </a:txBody>
                  <a:tcPr marL="56723" marR="56723" marT="28361" marB="28361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hr-HR" sz="1000" b="1" dirty="0"/>
                        <a:t>-36,7 %</a:t>
                      </a:r>
                    </a:p>
                  </a:txBody>
                  <a:tcPr marL="56723" marR="56723" marT="28361" marB="283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8435693"/>
                  </a:ext>
                </a:extLst>
              </a:tr>
              <a:tr h="230041">
                <a:tc>
                  <a:txBody>
                    <a:bodyPr/>
                    <a:lstStyle/>
                    <a:p>
                      <a:r>
                        <a:rPr lang="hr-HR" sz="1000">
                          <a:solidFill>
                            <a:schemeClr val="tx1"/>
                          </a:solidFill>
                        </a:rPr>
                        <a:t>SAD </a:t>
                      </a:r>
                      <a:endParaRPr lang="x-none" sz="1000" b="0">
                        <a:solidFill>
                          <a:schemeClr val="tx1"/>
                        </a:solidFill>
                      </a:endParaRPr>
                    </a:p>
                  </a:txBody>
                  <a:tcPr marL="56723" marR="56723" marT="28361" marB="283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000" dirty="0">
                          <a:solidFill>
                            <a:schemeClr val="tx1"/>
                          </a:solidFill>
                        </a:rPr>
                        <a:t>16,5</a:t>
                      </a:r>
                      <a:endParaRPr lang="x-none" sz="1000" b="0" dirty="0">
                        <a:solidFill>
                          <a:schemeClr val="tx1"/>
                        </a:solidFill>
                      </a:endParaRPr>
                    </a:p>
                  </a:txBody>
                  <a:tcPr marL="56723" marR="56723" marT="28361" marB="283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000" dirty="0"/>
                        <a:t>-66,7%</a:t>
                      </a:r>
                    </a:p>
                  </a:txBody>
                  <a:tcPr marL="56723" marR="56723" marT="28361" marB="283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0920989"/>
                  </a:ext>
                </a:extLst>
              </a:tr>
              <a:tr h="230041">
                <a:tc>
                  <a:txBody>
                    <a:bodyPr/>
                    <a:lstStyle/>
                    <a:p>
                      <a:r>
                        <a:rPr lang="hr-HR" sz="1000">
                          <a:solidFill>
                            <a:schemeClr val="tx1"/>
                          </a:solidFill>
                        </a:rPr>
                        <a:t>Australija</a:t>
                      </a:r>
                      <a:endParaRPr lang="x-none" sz="1000" b="0">
                        <a:solidFill>
                          <a:schemeClr val="tx1"/>
                        </a:solidFill>
                      </a:endParaRPr>
                    </a:p>
                  </a:txBody>
                  <a:tcPr marL="56723" marR="56723" marT="28361" marB="283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000" b="0" dirty="0">
                          <a:solidFill>
                            <a:schemeClr val="tx1"/>
                          </a:solidFill>
                        </a:rPr>
                        <a:t>14,2</a:t>
                      </a:r>
                      <a:endParaRPr lang="x-none" sz="1000" b="0" dirty="0">
                        <a:solidFill>
                          <a:schemeClr val="tx1"/>
                        </a:solidFill>
                      </a:endParaRPr>
                    </a:p>
                  </a:txBody>
                  <a:tcPr marL="56723" marR="56723" marT="28361" marB="283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000" dirty="0">
                          <a:solidFill>
                            <a:schemeClr val="tx1"/>
                          </a:solidFill>
                        </a:rPr>
                        <a:t>-15%</a:t>
                      </a:r>
                    </a:p>
                  </a:txBody>
                  <a:tcPr marL="56723" marR="56723" marT="28361" marB="283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5736365"/>
                  </a:ext>
                </a:extLst>
              </a:tr>
              <a:tr h="230041">
                <a:tc>
                  <a:txBody>
                    <a:bodyPr/>
                    <a:lstStyle/>
                    <a:p>
                      <a:r>
                        <a:rPr lang="hr-HR" sz="1000" dirty="0"/>
                        <a:t>Kanada</a:t>
                      </a:r>
                      <a:endParaRPr lang="x-none" sz="1000" b="0" dirty="0">
                        <a:solidFill>
                          <a:schemeClr val="tx1"/>
                        </a:solidFill>
                      </a:endParaRPr>
                    </a:p>
                  </a:txBody>
                  <a:tcPr marL="56723" marR="56723" marT="28361" marB="283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000" b="0" dirty="0">
                          <a:solidFill>
                            <a:schemeClr val="tx1"/>
                          </a:solidFill>
                        </a:rPr>
                        <a:t>12,2</a:t>
                      </a:r>
                      <a:endParaRPr lang="x-none" sz="1000" b="0" dirty="0">
                        <a:solidFill>
                          <a:schemeClr val="tx1"/>
                        </a:solidFill>
                      </a:endParaRPr>
                    </a:p>
                  </a:txBody>
                  <a:tcPr marL="56723" marR="56723" marT="28361" marB="283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000" dirty="0"/>
                        <a:t>+47,9 </a:t>
                      </a:r>
                      <a:endParaRPr lang="hr-HR" sz="1000" dirty="0">
                        <a:solidFill>
                          <a:schemeClr val="tx1"/>
                        </a:solidFill>
                      </a:endParaRPr>
                    </a:p>
                  </a:txBody>
                  <a:tcPr marL="56723" marR="56723" marT="28361" marB="283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3230674"/>
                  </a:ext>
                </a:extLst>
              </a:tr>
            </a:tbl>
          </a:graphicData>
        </a:graphic>
      </p:graphicFrame>
      <p:graphicFrame>
        <p:nvGraphicFramePr>
          <p:cNvPr id="27" name="Table 3">
            <a:extLst>
              <a:ext uri="{FF2B5EF4-FFF2-40B4-BE49-F238E27FC236}">
                <a16:creationId xmlns:a16="http://schemas.microsoft.com/office/drawing/2014/main" id="{0C466500-72D8-C643-B1FC-C931E3612F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6963925"/>
              </p:ext>
            </p:extLst>
          </p:nvPr>
        </p:nvGraphicFramePr>
        <p:xfrm>
          <a:off x="5685926" y="2968918"/>
          <a:ext cx="2915198" cy="920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8921">
                  <a:extLst>
                    <a:ext uri="{9D8B030D-6E8A-4147-A177-3AD203B41FA5}">
                      <a16:colId xmlns:a16="http://schemas.microsoft.com/office/drawing/2014/main" val="1336770101"/>
                    </a:ext>
                  </a:extLst>
                </a:gridCol>
                <a:gridCol w="1080964">
                  <a:extLst>
                    <a:ext uri="{9D8B030D-6E8A-4147-A177-3AD203B41FA5}">
                      <a16:colId xmlns:a16="http://schemas.microsoft.com/office/drawing/2014/main" val="3962305974"/>
                    </a:ext>
                  </a:extLst>
                </a:gridCol>
                <a:gridCol w="575313">
                  <a:extLst>
                    <a:ext uri="{9D8B030D-6E8A-4147-A177-3AD203B41FA5}">
                      <a16:colId xmlns:a16="http://schemas.microsoft.com/office/drawing/2014/main" val="214963821"/>
                    </a:ext>
                  </a:extLst>
                </a:gridCol>
              </a:tblGrid>
              <a:tr h="230041">
                <a:tc gridSpan="2">
                  <a:txBody>
                    <a:bodyPr/>
                    <a:lstStyle/>
                    <a:p>
                      <a:r>
                        <a:rPr lang="hr-HR" sz="1000" b="1"/>
                        <a:t>Azija i Afrika</a:t>
                      </a:r>
                      <a:endParaRPr lang="x-none" sz="1000"/>
                    </a:p>
                  </a:txBody>
                  <a:tcPr marL="56723" marR="56723" marT="28361" marB="283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x-none" sz="1000"/>
                    </a:p>
                  </a:txBody>
                  <a:tcPr marL="56723" marR="56723" marT="28361" marB="28361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hr-HR" sz="1000" b="1" dirty="0"/>
                        <a:t>-40,3%</a:t>
                      </a:r>
                    </a:p>
                  </a:txBody>
                  <a:tcPr marL="56723" marR="56723" marT="28361" marB="283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8435693"/>
                  </a:ext>
                </a:extLst>
              </a:tr>
              <a:tr h="230041">
                <a:tc>
                  <a:txBody>
                    <a:bodyPr/>
                    <a:lstStyle/>
                    <a:p>
                      <a:r>
                        <a:rPr lang="hr-HR" sz="1000"/>
                        <a:t>UAE </a:t>
                      </a:r>
                      <a:endParaRPr lang="x-none" sz="1000" b="0">
                        <a:solidFill>
                          <a:schemeClr val="tx1"/>
                        </a:solidFill>
                      </a:endParaRPr>
                    </a:p>
                  </a:txBody>
                  <a:tcPr marL="56723" marR="56723" marT="28361" marB="283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000" dirty="0"/>
                        <a:t>36,9</a:t>
                      </a:r>
                      <a:endParaRPr lang="x-none" sz="1000" b="0" dirty="0">
                        <a:solidFill>
                          <a:schemeClr val="tx1"/>
                        </a:solidFill>
                      </a:endParaRPr>
                    </a:p>
                  </a:txBody>
                  <a:tcPr marL="56723" marR="56723" marT="28361" marB="283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000" dirty="0">
                          <a:solidFill>
                            <a:schemeClr val="tx1"/>
                          </a:solidFill>
                        </a:rPr>
                        <a:t>-18%</a:t>
                      </a:r>
                    </a:p>
                  </a:txBody>
                  <a:tcPr marL="56723" marR="56723" marT="28361" marB="283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0920989"/>
                  </a:ext>
                </a:extLst>
              </a:tr>
              <a:tr h="230041">
                <a:tc>
                  <a:txBody>
                    <a:bodyPr/>
                    <a:lstStyle/>
                    <a:p>
                      <a:r>
                        <a:rPr lang="hr-HR" sz="1000"/>
                        <a:t>Filipini</a:t>
                      </a:r>
                      <a:endParaRPr lang="x-none" sz="1000" b="0">
                        <a:solidFill>
                          <a:schemeClr val="tx1"/>
                        </a:solidFill>
                      </a:endParaRPr>
                    </a:p>
                  </a:txBody>
                  <a:tcPr marL="56723" marR="56723" marT="28361" marB="283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000" dirty="0"/>
                        <a:t>12,3</a:t>
                      </a:r>
                      <a:endParaRPr lang="x-none" sz="1000" b="0" dirty="0">
                        <a:solidFill>
                          <a:schemeClr val="tx1"/>
                        </a:solidFill>
                      </a:endParaRPr>
                    </a:p>
                  </a:txBody>
                  <a:tcPr marL="56723" marR="56723" marT="28361" marB="283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000" dirty="0">
                          <a:solidFill>
                            <a:schemeClr val="tx1"/>
                          </a:solidFill>
                        </a:rPr>
                        <a:t>-25,4%</a:t>
                      </a:r>
                    </a:p>
                  </a:txBody>
                  <a:tcPr marL="56723" marR="56723" marT="28361" marB="283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5736365"/>
                  </a:ext>
                </a:extLst>
              </a:tr>
              <a:tr h="230041">
                <a:tc>
                  <a:txBody>
                    <a:bodyPr/>
                    <a:lstStyle/>
                    <a:p>
                      <a:r>
                        <a:rPr lang="hr-HR" sz="1000"/>
                        <a:t>Malezija</a:t>
                      </a:r>
                      <a:endParaRPr lang="x-none" sz="1000" b="0">
                        <a:solidFill>
                          <a:schemeClr val="tx1"/>
                        </a:solidFill>
                      </a:endParaRPr>
                    </a:p>
                  </a:txBody>
                  <a:tcPr marL="56723" marR="56723" marT="28361" marB="283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000"/>
                        <a:t>8,9</a:t>
                      </a:r>
                      <a:endParaRPr lang="x-none" sz="1000" b="0">
                        <a:solidFill>
                          <a:schemeClr val="tx1"/>
                        </a:solidFill>
                      </a:endParaRPr>
                    </a:p>
                  </a:txBody>
                  <a:tcPr marL="56723" marR="56723" marT="28361" marB="283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000" dirty="0"/>
                        <a:t>n/p</a:t>
                      </a:r>
                      <a:endParaRPr lang="hr-HR" sz="1000" dirty="0">
                        <a:solidFill>
                          <a:schemeClr val="tx1"/>
                        </a:solidFill>
                      </a:endParaRPr>
                    </a:p>
                  </a:txBody>
                  <a:tcPr marL="56723" marR="56723" marT="28361" marB="283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3230674"/>
                  </a:ext>
                </a:extLst>
              </a:tr>
            </a:tbl>
          </a:graphicData>
        </a:graphic>
      </p:graphicFrame>
      <p:graphicFrame>
        <p:nvGraphicFramePr>
          <p:cNvPr id="28" name="Table 3">
            <a:extLst>
              <a:ext uri="{FF2B5EF4-FFF2-40B4-BE49-F238E27FC236}">
                <a16:creationId xmlns:a16="http://schemas.microsoft.com/office/drawing/2014/main" id="{3F7A13D6-A31C-6549-ABD1-2366E443A2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7040794"/>
              </p:ext>
            </p:extLst>
          </p:nvPr>
        </p:nvGraphicFramePr>
        <p:xfrm>
          <a:off x="5004048" y="1496625"/>
          <a:ext cx="2915198" cy="920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6831">
                  <a:extLst>
                    <a:ext uri="{9D8B030D-6E8A-4147-A177-3AD203B41FA5}">
                      <a16:colId xmlns:a16="http://schemas.microsoft.com/office/drawing/2014/main" val="1336770101"/>
                    </a:ext>
                  </a:extLst>
                </a:gridCol>
                <a:gridCol w="963054">
                  <a:extLst>
                    <a:ext uri="{9D8B030D-6E8A-4147-A177-3AD203B41FA5}">
                      <a16:colId xmlns:a16="http://schemas.microsoft.com/office/drawing/2014/main" val="3962305974"/>
                    </a:ext>
                  </a:extLst>
                </a:gridCol>
                <a:gridCol w="575313">
                  <a:extLst>
                    <a:ext uri="{9D8B030D-6E8A-4147-A177-3AD203B41FA5}">
                      <a16:colId xmlns:a16="http://schemas.microsoft.com/office/drawing/2014/main" val="214963821"/>
                    </a:ext>
                  </a:extLst>
                </a:gridCol>
              </a:tblGrid>
              <a:tr h="230041">
                <a:tc gridSpan="2">
                  <a:txBody>
                    <a:bodyPr/>
                    <a:lstStyle/>
                    <a:p>
                      <a:r>
                        <a:rPr lang="hr-HR" sz="1000" b="1"/>
                        <a:t>Zemlje izvan EU </a:t>
                      </a:r>
                      <a:endParaRPr lang="x-none" sz="1000"/>
                    </a:p>
                  </a:txBody>
                  <a:tcPr marL="56723" marR="56723" marT="28361" marB="283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x-none" sz="1000"/>
                    </a:p>
                  </a:txBody>
                  <a:tcPr marL="56723" marR="56723" marT="28361" marB="28361"/>
                </a:tc>
                <a:tc>
                  <a:txBody>
                    <a:bodyPr/>
                    <a:lstStyle/>
                    <a:p>
                      <a:r>
                        <a:rPr lang="hr-HR" sz="1000" b="1" dirty="0"/>
                        <a:t>-0,6%</a:t>
                      </a:r>
                    </a:p>
                  </a:txBody>
                  <a:tcPr marL="56723" marR="56723" marT="28361" marB="283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8435693"/>
                  </a:ext>
                </a:extLst>
              </a:tr>
              <a:tr h="230041">
                <a:tc>
                  <a:txBody>
                    <a:bodyPr/>
                    <a:lstStyle/>
                    <a:p>
                      <a:r>
                        <a:rPr lang="hr-HR" sz="1000"/>
                        <a:t>Norveška</a:t>
                      </a:r>
                      <a:endParaRPr lang="x-none" sz="1000" b="0">
                        <a:solidFill>
                          <a:schemeClr val="tx1"/>
                        </a:solidFill>
                      </a:endParaRPr>
                    </a:p>
                  </a:txBody>
                  <a:tcPr marL="56723" marR="56723" marT="28361" marB="283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000" dirty="0"/>
                        <a:t>38,6</a:t>
                      </a:r>
                      <a:endParaRPr lang="x-none" sz="1000" b="0" dirty="0">
                        <a:solidFill>
                          <a:schemeClr val="tx1"/>
                        </a:solidFill>
                      </a:endParaRPr>
                    </a:p>
                  </a:txBody>
                  <a:tcPr marL="56723" marR="56723" marT="28361" marB="283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000" dirty="0"/>
                        <a:t>+11,2%</a:t>
                      </a:r>
                    </a:p>
                  </a:txBody>
                  <a:tcPr marL="56723" marR="56723" marT="28361" marB="283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0920989"/>
                  </a:ext>
                </a:extLst>
              </a:tr>
              <a:tr h="230041">
                <a:tc>
                  <a:txBody>
                    <a:bodyPr/>
                    <a:lstStyle/>
                    <a:p>
                      <a:r>
                        <a:rPr lang="hr-HR" sz="1000" b="0">
                          <a:solidFill>
                            <a:schemeClr val="tx1"/>
                          </a:solidFill>
                        </a:rPr>
                        <a:t>Velika Britanija</a:t>
                      </a:r>
                      <a:endParaRPr lang="x-none" sz="1000" b="0">
                        <a:solidFill>
                          <a:schemeClr val="tx1"/>
                        </a:solidFill>
                      </a:endParaRPr>
                    </a:p>
                  </a:txBody>
                  <a:tcPr marL="56723" marR="56723" marT="28361" marB="283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000" b="0" dirty="0">
                          <a:solidFill>
                            <a:schemeClr val="tx1"/>
                          </a:solidFill>
                        </a:rPr>
                        <a:t>25,5</a:t>
                      </a:r>
                      <a:endParaRPr lang="x-none" sz="1000" b="0" dirty="0">
                        <a:solidFill>
                          <a:schemeClr val="tx1"/>
                        </a:solidFill>
                      </a:endParaRPr>
                    </a:p>
                  </a:txBody>
                  <a:tcPr marL="56723" marR="56723" marT="28361" marB="283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000" dirty="0"/>
                        <a:t>-5,3%</a:t>
                      </a:r>
                      <a:endParaRPr lang="hr-HR" sz="1000" dirty="0">
                        <a:solidFill>
                          <a:schemeClr val="tx1"/>
                        </a:solidFill>
                      </a:endParaRPr>
                    </a:p>
                  </a:txBody>
                  <a:tcPr marL="56723" marR="56723" marT="28361" marB="283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5736365"/>
                  </a:ext>
                </a:extLst>
              </a:tr>
              <a:tr h="230041">
                <a:tc>
                  <a:txBody>
                    <a:bodyPr/>
                    <a:lstStyle/>
                    <a:p>
                      <a:r>
                        <a:rPr lang="hr-HR" sz="1000"/>
                        <a:t>Švicarska</a:t>
                      </a:r>
                      <a:endParaRPr lang="x-none" sz="1000" b="0">
                        <a:solidFill>
                          <a:schemeClr val="tx1"/>
                        </a:solidFill>
                      </a:endParaRPr>
                    </a:p>
                  </a:txBody>
                  <a:tcPr marL="56723" marR="56723" marT="28361" marB="283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000" dirty="0"/>
                        <a:t>16,8</a:t>
                      </a:r>
                      <a:endParaRPr lang="x-none" sz="1000" b="0" dirty="0">
                        <a:solidFill>
                          <a:schemeClr val="tx1"/>
                        </a:solidFill>
                      </a:endParaRPr>
                    </a:p>
                  </a:txBody>
                  <a:tcPr marL="56723" marR="56723" marT="28361" marB="283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000" dirty="0"/>
                        <a:t>-24,1%</a:t>
                      </a:r>
                      <a:endParaRPr lang="hr-HR" sz="1000" dirty="0">
                        <a:solidFill>
                          <a:schemeClr val="tx1"/>
                        </a:solidFill>
                      </a:endParaRPr>
                    </a:p>
                  </a:txBody>
                  <a:tcPr marL="56723" marR="56723" marT="28361" marB="283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3230674"/>
                  </a:ext>
                </a:extLst>
              </a:tr>
            </a:tbl>
          </a:graphicData>
        </a:graphic>
      </p:graphicFrame>
      <p:graphicFrame>
        <p:nvGraphicFramePr>
          <p:cNvPr id="29" name="Table 3">
            <a:extLst>
              <a:ext uri="{FF2B5EF4-FFF2-40B4-BE49-F238E27FC236}">
                <a16:creationId xmlns:a16="http://schemas.microsoft.com/office/drawing/2014/main" id="{10D708F0-9A03-534C-B593-50FAB89EAF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8294103"/>
              </p:ext>
            </p:extLst>
          </p:nvPr>
        </p:nvGraphicFramePr>
        <p:xfrm>
          <a:off x="1403648" y="1468093"/>
          <a:ext cx="2915198" cy="920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0408">
                  <a:extLst>
                    <a:ext uri="{9D8B030D-6E8A-4147-A177-3AD203B41FA5}">
                      <a16:colId xmlns:a16="http://schemas.microsoft.com/office/drawing/2014/main" val="1336770101"/>
                    </a:ext>
                  </a:extLst>
                </a:gridCol>
                <a:gridCol w="839832">
                  <a:extLst>
                    <a:ext uri="{9D8B030D-6E8A-4147-A177-3AD203B41FA5}">
                      <a16:colId xmlns:a16="http://schemas.microsoft.com/office/drawing/2014/main" val="3962305974"/>
                    </a:ext>
                  </a:extLst>
                </a:gridCol>
                <a:gridCol w="754958">
                  <a:extLst>
                    <a:ext uri="{9D8B030D-6E8A-4147-A177-3AD203B41FA5}">
                      <a16:colId xmlns:a16="http://schemas.microsoft.com/office/drawing/2014/main" val="214963821"/>
                    </a:ext>
                  </a:extLst>
                </a:gridCol>
              </a:tblGrid>
              <a:tr h="230041">
                <a:tc gridSpan="2">
                  <a:txBody>
                    <a:bodyPr/>
                    <a:lstStyle/>
                    <a:p>
                      <a:r>
                        <a:rPr lang="hr-HR" sz="1000" b="1"/>
                        <a:t>Europska Unija </a:t>
                      </a:r>
                      <a:endParaRPr lang="x-none" sz="1000"/>
                    </a:p>
                  </a:txBody>
                  <a:tcPr marL="56723" marR="56723" marT="28361" marB="283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x-none" sz="1000"/>
                    </a:p>
                  </a:txBody>
                  <a:tcPr marL="56723" marR="56723" marT="28361" marB="28361"/>
                </a:tc>
                <a:tc>
                  <a:txBody>
                    <a:bodyPr/>
                    <a:lstStyle/>
                    <a:p>
                      <a:r>
                        <a:rPr lang="hr-HR" sz="1000" b="1" dirty="0"/>
                        <a:t>+31%</a:t>
                      </a:r>
                    </a:p>
                  </a:txBody>
                  <a:tcPr marL="56723" marR="56723" marT="28361" marB="283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8435693"/>
                  </a:ext>
                </a:extLst>
              </a:tr>
              <a:tr h="230041">
                <a:tc>
                  <a:txBody>
                    <a:bodyPr/>
                    <a:lstStyle/>
                    <a:p>
                      <a:r>
                        <a:rPr lang="hr-HR" sz="1000"/>
                        <a:t>Njemačka</a:t>
                      </a:r>
                      <a:endParaRPr lang="x-none" sz="1000" b="0">
                        <a:solidFill>
                          <a:schemeClr val="tx1"/>
                        </a:solidFill>
                      </a:endParaRPr>
                    </a:p>
                  </a:txBody>
                  <a:tcPr marL="56723" marR="56723" marT="28361" marB="283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000" dirty="0"/>
                        <a:t>292,7</a:t>
                      </a:r>
                      <a:endParaRPr lang="x-none" sz="1000" b="0" dirty="0">
                        <a:solidFill>
                          <a:schemeClr val="tx1"/>
                        </a:solidFill>
                      </a:endParaRPr>
                    </a:p>
                  </a:txBody>
                  <a:tcPr marL="56723" marR="56723" marT="28361" marB="283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000" dirty="0"/>
                        <a:t>+82,1%</a:t>
                      </a:r>
                    </a:p>
                  </a:txBody>
                  <a:tcPr marL="56723" marR="56723" marT="28361" marB="283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0920989"/>
                  </a:ext>
                </a:extLst>
              </a:tr>
              <a:tr h="230041">
                <a:tc>
                  <a:txBody>
                    <a:bodyPr/>
                    <a:lstStyle/>
                    <a:p>
                      <a:r>
                        <a:rPr lang="hr-HR" sz="1000"/>
                        <a:t>Švedska</a:t>
                      </a:r>
                      <a:endParaRPr lang="x-none" sz="1000" b="0">
                        <a:solidFill>
                          <a:schemeClr val="tx1"/>
                        </a:solidFill>
                      </a:endParaRPr>
                    </a:p>
                  </a:txBody>
                  <a:tcPr marL="56723" marR="56723" marT="28361" marB="283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000" dirty="0"/>
                        <a:t>211,8</a:t>
                      </a:r>
                      <a:endParaRPr lang="x-none" sz="1000" b="0" dirty="0">
                        <a:solidFill>
                          <a:schemeClr val="tx1"/>
                        </a:solidFill>
                      </a:endParaRPr>
                    </a:p>
                  </a:txBody>
                  <a:tcPr marL="56723" marR="56723" marT="28361" marB="283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000" dirty="0"/>
                        <a:t>+15,1%</a:t>
                      </a:r>
                      <a:endParaRPr lang="hr-HR" sz="1000" dirty="0">
                        <a:solidFill>
                          <a:schemeClr val="tx1"/>
                        </a:solidFill>
                      </a:endParaRPr>
                    </a:p>
                  </a:txBody>
                  <a:tcPr marL="56723" marR="56723" marT="28361" marB="283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5736365"/>
                  </a:ext>
                </a:extLst>
              </a:tr>
              <a:tr h="230041">
                <a:tc>
                  <a:txBody>
                    <a:bodyPr/>
                    <a:lstStyle/>
                    <a:p>
                      <a:r>
                        <a:rPr lang="hr-HR" sz="1000"/>
                        <a:t>Austrija</a:t>
                      </a:r>
                      <a:endParaRPr lang="x-none" sz="1000" b="0">
                        <a:solidFill>
                          <a:schemeClr val="tx1"/>
                        </a:solidFill>
                      </a:endParaRPr>
                    </a:p>
                  </a:txBody>
                  <a:tcPr marL="56723" marR="56723" marT="28361" marB="283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000" dirty="0"/>
                        <a:t>107,6</a:t>
                      </a:r>
                      <a:endParaRPr lang="x-none" sz="1000" b="0" dirty="0">
                        <a:solidFill>
                          <a:schemeClr val="tx1"/>
                        </a:solidFill>
                      </a:endParaRPr>
                    </a:p>
                  </a:txBody>
                  <a:tcPr marL="56723" marR="56723" marT="28361" marB="283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000" dirty="0"/>
                        <a:t>2%</a:t>
                      </a:r>
                      <a:endParaRPr lang="hr-HR" sz="1000" dirty="0">
                        <a:solidFill>
                          <a:schemeClr val="tx1"/>
                        </a:solidFill>
                      </a:endParaRPr>
                    </a:p>
                  </a:txBody>
                  <a:tcPr marL="56723" marR="56723" marT="28361" marB="283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3230674"/>
                  </a:ext>
                </a:extLst>
              </a:tr>
            </a:tbl>
          </a:graphicData>
        </a:graphic>
      </p:graphicFrame>
      <p:pic>
        <p:nvPicPr>
          <p:cNvPr id="30" name="Graphic 29" descr="Globe with solid fill">
            <a:extLst>
              <a:ext uri="{FF2B5EF4-FFF2-40B4-BE49-F238E27FC236}">
                <a16:creationId xmlns:a16="http://schemas.microsoft.com/office/drawing/2014/main" id="{20883D45-7E8E-F04E-AB13-4532088F75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15835" y="2416789"/>
            <a:ext cx="2130127" cy="21301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FB0D412-873D-48C2-9EE8-B013266E54BF}"/>
              </a:ext>
            </a:extLst>
          </p:cNvPr>
          <p:cNvSpPr txBox="1"/>
          <p:nvPr/>
        </p:nvSpPr>
        <p:spPr>
          <a:xfrm>
            <a:off x="3983259" y="1066861"/>
            <a:ext cx="13596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dirty="0"/>
              <a:t>u milijunima HRK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B20E2A0-0092-4AD0-8A6E-DF98063B4854}"/>
              </a:ext>
            </a:extLst>
          </p:cNvPr>
          <p:cNvSpPr txBox="1">
            <a:spLocks/>
          </p:cNvSpPr>
          <p:nvPr/>
        </p:nvSpPr>
        <p:spPr bwMode="auto">
          <a:xfrm>
            <a:off x="459141" y="288448"/>
            <a:ext cx="856818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2864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2864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2864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2864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2864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E2864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E2864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E2864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E2864"/>
                </a:solidFill>
                <a:latin typeface="Arial" charset="0"/>
              </a:defRPr>
            </a:lvl9pPr>
          </a:lstStyle>
          <a:p>
            <a:r>
              <a:rPr lang="hr-HR" sz="3200" b="0" kern="0" dirty="0"/>
              <a:t>Izvoz – daljnji rast EU i blagi oporavak na ostalim tržištima</a:t>
            </a:r>
          </a:p>
        </p:txBody>
      </p:sp>
      <p:pic>
        <p:nvPicPr>
          <p:cNvPr id="13" name="Graphic 51" descr="North America with solid fill">
            <a:extLst>
              <a:ext uri="{FF2B5EF4-FFF2-40B4-BE49-F238E27FC236}">
                <a16:creationId xmlns:a16="http://schemas.microsoft.com/office/drawing/2014/main" id="{10945990-71E0-43B6-9581-608B6F1F00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77757" y="2708920"/>
            <a:ext cx="1218790" cy="13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3289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83FD3FE-AFED-41A7-90D9-81FB8853DAA1}"/>
              </a:ext>
            </a:extLst>
          </p:cNvPr>
          <p:cNvSpPr txBox="1"/>
          <p:nvPr/>
        </p:nvSpPr>
        <p:spPr>
          <a:xfrm>
            <a:off x="417836" y="5082491"/>
            <a:ext cx="582563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400" dirty="0"/>
              <a:t>Stanje otvorenih narudžbi 22,4% više u odnosu na početak godine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400" dirty="0"/>
              <a:t>Domaće tržište 17,9% više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400" dirty="0"/>
              <a:t>Izvoz 28,2% više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B20E2A0-0092-4AD0-8A6E-DF98063B4854}"/>
              </a:ext>
            </a:extLst>
          </p:cNvPr>
          <p:cNvSpPr txBox="1">
            <a:spLocks/>
          </p:cNvSpPr>
          <p:nvPr/>
        </p:nvSpPr>
        <p:spPr bwMode="auto">
          <a:xfrm>
            <a:off x="468313" y="404813"/>
            <a:ext cx="8496174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2864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2864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2864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2864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2864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E2864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E2864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E2864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E2864"/>
                </a:solidFill>
                <a:latin typeface="Arial" charset="0"/>
              </a:defRPr>
            </a:lvl9pPr>
          </a:lstStyle>
          <a:p>
            <a:r>
              <a:rPr lang="hr-HR" sz="3200" b="0" dirty="0"/>
              <a:t>Tržišta – </a:t>
            </a:r>
            <a:r>
              <a:rPr lang="hr-HR" sz="3200" b="0" i="1" dirty="0" err="1"/>
              <a:t>Backlog</a:t>
            </a:r>
            <a:r>
              <a:rPr lang="hr-HR" sz="3200" b="0" dirty="0"/>
              <a:t> 30.9.2021.</a:t>
            </a:r>
            <a:endParaRPr lang="hr-HR" sz="3200" b="0" kern="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8ADFA5D-C936-48F5-818A-603F686DB392}"/>
              </a:ext>
            </a:extLst>
          </p:cNvPr>
          <p:cNvSpPr/>
          <p:nvPr/>
        </p:nvSpPr>
        <p:spPr>
          <a:xfrm>
            <a:off x="6300192" y="1361095"/>
            <a:ext cx="2160239" cy="958290"/>
          </a:xfrm>
          <a:prstGeom prst="ellipse">
            <a:avLst/>
          </a:prstGeom>
          <a:solidFill>
            <a:srgbClr val="8EB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200" b="1" dirty="0"/>
              <a:t>949,6 milijuna kuna više u odnosu na početak godine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30659AAB-30D1-43EC-9BF4-589A9B1AED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7579240"/>
              </p:ext>
            </p:extLst>
          </p:nvPr>
        </p:nvGraphicFramePr>
        <p:xfrm>
          <a:off x="400392" y="1360487"/>
          <a:ext cx="5544616" cy="34334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6ADA231D-2C61-4623-A4AE-E8BE9012E072}"/>
              </a:ext>
            </a:extLst>
          </p:cNvPr>
          <p:cNvCxnSpPr>
            <a:cxnSpLocks/>
          </p:cNvCxnSpPr>
          <p:nvPr/>
        </p:nvCxnSpPr>
        <p:spPr>
          <a:xfrm flipV="1">
            <a:off x="1612358" y="1361095"/>
            <a:ext cx="4332650" cy="134665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84884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C984EFC-24D0-554B-AFFA-8603F0DC352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133" y="2224925"/>
            <a:ext cx="2835421" cy="2794589"/>
          </a:xfrm>
          <a:prstGeom prst="rect">
            <a:avLst/>
          </a:prstGeom>
        </p:spPr>
      </p:pic>
      <p:pic>
        <p:nvPicPr>
          <p:cNvPr id="7" name="Graphic 6" descr="Globe with solid fill">
            <a:extLst>
              <a:ext uri="{FF2B5EF4-FFF2-40B4-BE49-F238E27FC236}">
                <a16:creationId xmlns:a16="http://schemas.microsoft.com/office/drawing/2014/main" id="{038E2859-DA06-5D46-B917-6BB1C5659D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92687" y="2043989"/>
            <a:ext cx="3298926" cy="32989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6958EB2-59C7-45B4-ADD2-BD813F387F6E}"/>
              </a:ext>
            </a:extLst>
          </p:cNvPr>
          <p:cNvSpPr txBox="1"/>
          <p:nvPr/>
        </p:nvSpPr>
        <p:spPr>
          <a:xfrm>
            <a:off x="5112166" y="2968331"/>
            <a:ext cx="2079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>
                <a:solidFill>
                  <a:schemeClr val="bg1"/>
                </a:solidFill>
              </a:rPr>
              <a:t>Europska unija: 1.540</a:t>
            </a:r>
          </a:p>
          <a:p>
            <a:r>
              <a:rPr lang="hr-HR" sz="1200" dirty="0">
                <a:solidFill>
                  <a:schemeClr val="bg1"/>
                </a:solidFill>
              </a:rPr>
              <a:t>Azija i Afrika: 129,5</a:t>
            </a:r>
          </a:p>
          <a:p>
            <a:r>
              <a:rPr lang="hr-HR" sz="1200" dirty="0">
                <a:solidFill>
                  <a:schemeClr val="bg1"/>
                </a:solidFill>
              </a:rPr>
              <a:t>Zemlje izvan EU: 170,4</a:t>
            </a:r>
          </a:p>
          <a:p>
            <a:r>
              <a:rPr lang="hr-HR" sz="1200" dirty="0">
                <a:solidFill>
                  <a:schemeClr val="bg1"/>
                </a:solidFill>
              </a:rPr>
              <a:t>Amerika i Australija: 108,6</a:t>
            </a:r>
          </a:p>
          <a:p>
            <a:r>
              <a:rPr lang="hr-HR" sz="1200" dirty="0">
                <a:solidFill>
                  <a:schemeClr val="bg1"/>
                </a:solidFill>
              </a:rPr>
              <a:t>Zemlje okruženja: 67</a:t>
            </a:r>
          </a:p>
          <a:p>
            <a:r>
              <a:rPr lang="hr-HR" sz="1200" dirty="0">
                <a:solidFill>
                  <a:schemeClr val="bg1"/>
                </a:solidFill>
              </a:rPr>
              <a:t>     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EFDF731D-1A13-4D2C-9E2B-A548870A8C71}"/>
              </a:ext>
            </a:extLst>
          </p:cNvPr>
          <p:cNvSpPr/>
          <p:nvPr/>
        </p:nvSpPr>
        <p:spPr>
          <a:xfrm rot="16200000">
            <a:off x="5752924" y="1854484"/>
            <a:ext cx="400109" cy="436762"/>
          </a:xfrm>
          <a:prstGeom prst="rightArrow">
            <a:avLst>
              <a:gd name="adj1" fmla="val 41790"/>
              <a:gd name="adj2" fmla="val 50000"/>
            </a:avLst>
          </a:prstGeom>
          <a:solidFill>
            <a:schemeClr val="bg1">
              <a:lumMod val="6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DCBD23-D89B-4CF5-8F63-928CA0543961}"/>
              </a:ext>
            </a:extLst>
          </p:cNvPr>
          <p:cNvSpPr txBox="1"/>
          <p:nvPr/>
        </p:nvSpPr>
        <p:spPr>
          <a:xfrm>
            <a:off x="5258244" y="1232000"/>
            <a:ext cx="13894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100" dirty="0"/>
              <a:t>Njemačka Austrija, Švedska, Finska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5B720D9-FEB4-4EE5-BC31-8F9020039771}"/>
              </a:ext>
            </a:extLst>
          </p:cNvPr>
          <p:cNvSpPr txBox="1"/>
          <p:nvPr/>
        </p:nvSpPr>
        <p:spPr>
          <a:xfrm>
            <a:off x="7850293" y="3142989"/>
            <a:ext cx="10608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100" dirty="0"/>
              <a:t>U.A.E. Japan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447D89C-5AC5-4788-B826-5F79B82B2033}"/>
              </a:ext>
            </a:extLst>
          </p:cNvPr>
          <p:cNvSpPr txBox="1"/>
          <p:nvPr/>
        </p:nvSpPr>
        <p:spPr>
          <a:xfrm>
            <a:off x="3422480" y="3387680"/>
            <a:ext cx="975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/>
              <a:t>BiH,</a:t>
            </a:r>
          </a:p>
          <a:p>
            <a:r>
              <a:rPr lang="hr-HR" sz="1200" dirty="0"/>
              <a:t>Makedonija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857ACFE-9DF8-42A3-8515-BDDD9BBCF177}"/>
              </a:ext>
            </a:extLst>
          </p:cNvPr>
          <p:cNvSpPr txBox="1"/>
          <p:nvPr/>
        </p:nvSpPr>
        <p:spPr>
          <a:xfrm>
            <a:off x="4809505" y="5650279"/>
            <a:ext cx="2282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100" dirty="0"/>
              <a:t>SAD, Australija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DC92A0C-7501-4F9E-BAB3-EC60DA40EE48}"/>
              </a:ext>
            </a:extLst>
          </p:cNvPr>
          <p:cNvSpPr txBox="1"/>
          <p:nvPr/>
        </p:nvSpPr>
        <p:spPr>
          <a:xfrm>
            <a:off x="1376712" y="1331148"/>
            <a:ext cx="3132619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a-IN" sz="1400" b="1" i="1" dirty="0">
                <a:solidFill>
                  <a:srgbClr val="000000"/>
                </a:solidFill>
              </a:rPr>
              <a:t>B</a:t>
            </a:r>
            <a:r>
              <a:rPr lang="hr-HR" sz="1400" b="1" i="1" dirty="0">
                <a:solidFill>
                  <a:srgbClr val="000000"/>
                </a:solidFill>
              </a:rPr>
              <a:t>ac</a:t>
            </a:r>
            <a:r>
              <a:rPr lang="ta-IN" sz="1400" b="1" i="1" dirty="0">
                <a:solidFill>
                  <a:srgbClr val="000000"/>
                </a:solidFill>
              </a:rPr>
              <a:t>k</a:t>
            </a:r>
            <a:r>
              <a:rPr lang="hr-HR" sz="1400" b="1" i="1" dirty="0">
                <a:solidFill>
                  <a:srgbClr val="000000"/>
                </a:solidFill>
              </a:rPr>
              <a:t>log</a:t>
            </a:r>
            <a:r>
              <a:rPr lang="hr-HR" sz="1400" b="1" dirty="0">
                <a:solidFill>
                  <a:srgbClr val="000000"/>
                </a:solidFill>
              </a:rPr>
              <a:t> </a:t>
            </a:r>
            <a:endParaRPr lang="ta-IN" sz="1400" b="1" dirty="0">
              <a:solidFill>
                <a:srgbClr val="000000"/>
              </a:solidFill>
            </a:endParaRPr>
          </a:p>
          <a:p>
            <a:pPr algn="ctr"/>
            <a:endParaRPr lang="ta-IN" sz="1200" dirty="0"/>
          </a:p>
          <a:p>
            <a:pPr algn="ctr"/>
            <a:r>
              <a:rPr lang="hr-HR" sz="1200" dirty="0"/>
              <a:t>5,2 mlrd HRK</a:t>
            </a:r>
          </a:p>
          <a:p>
            <a:pPr algn="ctr"/>
            <a:r>
              <a:rPr lang="hr-HR" sz="1200" dirty="0"/>
              <a:t>Domaće tržište 2,8 </a:t>
            </a:r>
            <a:r>
              <a:rPr lang="hr-HR" sz="1200" dirty="0" err="1"/>
              <a:t>mlrd</a:t>
            </a:r>
            <a:r>
              <a:rPr lang="hr-HR" sz="1200" dirty="0"/>
              <a:t> HRK</a:t>
            </a:r>
          </a:p>
          <a:p>
            <a:pPr algn="ctr"/>
            <a:r>
              <a:rPr lang="hr-HR" sz="1200" dirty="0"/>
              <a:t>Izvoz 2,4 </a:t>
            </a:r>
            <a:r>
              <a:rPr lang="hr-HR" sz="1200" dirty="0" err="1"/>
              <a:t>mlrd</a:t>
            </a:r>
            <a:r>
              <a:rPr lang="hr-HR" sz="1200" dirty="0"/>
              <a:t> HRK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BBF152E-577B-F64E-9E9F-F8BE1B08C258}"/>
              </a:ext>
            </a:extLst>
          </p:cNvPr>
          <p:cNvSpPr/>
          <p:nvPr/>
        </p:nvSpPr>
        <p:spPr>
          <a:xfrm>
            <a:off x="6660232" y="1276971"/>
            <a:ext cx="756615" cy="756615"/>
          </a:xfrm>
          <a:prstGeom prst="ellipse">
            <a:avLst/>
          </a:prstGeom>
          <a:solidFill>
            <a:srgbClr val="8EB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EF304C-49DF-43C8-ABED-FFD08938CB04}"/>
              </a:ext>
            </a:extLst>
          </p:cNvPr>
          <p:cNvSpPr txBox="1"/>
          <p:nvPr/>
        </p:nvSpPr>
        <p:spPr>
          <a:xfrm>
            <a:off x="6570488" y="1349971"/>
            <a:ext cx="936104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sz="1050" b="1">
                <a:solidFill>
                  <a:schemeClr val="bg1"/>
                </a:solidFill>
              </a:rPr>
              <a:t>DIST</a:t>
            </a:r>
          </a:p>
          <a:p>
            <a:pPr algn="ctr"/>
            <a:r>
              <a:rPr lang="hr-HR" sz="1050" b="1">
                <a:solidFill>
                  <a:schemeClr val="bg1"/>
                </a:solidFill>
              </a:rPr>
              <a:t>GIM</a:t>
            </a:r>
          </a:p>
          <a:p>
            <a:pPr algn="ctr"/>
            <a:r>
              <a:rPr lang="hr-HR" sz="1050" b="1">
                <a:solidFill>
                  <a:schemeClr val="bg1"/>
                </a:solidFill>
              </a:rPr>
              <a:t>KEV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DC765253-F93D-4149-B62B-4415EC2F1264}"/>
              </a:ext>
            </a:extLst>
          </p:cNvPr>
          <p:cNvSpPr/>
          <p:nvPr/>
        </p:nvSpPr>
        <p:spPr>
          <a:xfrm>
            <a:off x="7714704" y="3580284"/>
            <a:ext cx="756615" cy="756615"/>
          </a:xfrm>
          <a:prstGeom prst="ellipse">
            <a:avLst/>
          </a:prstGeom>
          <a:solidFill>
            <a:srgbClr val="8EB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8AC4EE2-6D8F-7541-8D36-06A314B324EB}"/>
              </a:ext>
            </a:extLst>
          </p:cNvPr>
          <p:cNvSpPr txBox="1"/>
          <p:nvPr/>
        </p:nvSpPr>
        <p:spPr>
          <a:xfrm>
            <a:off x="7632413" y="3671607"/>
            <a:ext cx="936104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sz="1050" b="1" dirty="0">
                <a:solidFill>
                  <a:schemeClr val="bg1"/>
                </a:solidFill>
              </a:rPr>
              <a:t>DIST</a:t>
            </a:r>
          </a:p>
          <a:p>
            <a:pPr algn="ctr"/>
            <a:r>
              <a:rPr lang="hr-HR" sz="1050" b="1" dirty="0">
                <a:solidFill>
                  <a:schemeClr val="bg1"/>
                </a:solidFill>
              </a:rPr>
              <a:t>GIM</a:t>
            </a:r>
          </a:p>
          <a:p>
            <a:pPr algn="ctr"/>
            <a:r>
              <a:rPr lang="hr-HR" sz="1050" b="1" dirty="0">
                <a:solidFill>
                  <a:schemeClr val="bg1"/>
                </a:solidFill>
              </a:rPr>
              <a:t>KET</a:t>
            </a:r>
          </a:p>
        </p:txBody>
      </p:sp>
      <p:sp>
        <p:nvSpPr>
          <p:cNvPr id="35" name="Arrow: Right 4">
            <a:extLst>
              <a:ext uri="{FF2B5EF4-FFF2-40B4-BE49-F238E27FC236}">
                <a16:creationId xmlns:a16="http://schemas.microsoft.com/office/drawing/2014/main" id="{5E156623-377B-0B49-82ED-38F69905AAA8}"/>
              </a:ext>
            </a:extLst>
          </p:cNvPr>
          <p:cNvSpPr/>
          <p:nvPr/>
        </p:nvSpPr>
        <p:spPr>
          <a:xfrm>
            <a:off x="7506592" y="3181751"/>
            <a:ext cx="400109" cy="436762"/>
          </a:xfrm>
          <a:prstGeom prst="rightArrow">
            <a:avLst>
              <a:gd name="adj1" fmla="val 41790"/>
              <a:gd name="adj2" fmla="val 50000"/>
            </a:avLst>
          </a:prstGeom>
          <a:solidFill>
            <a:schemeClr val="bg1">
              <a:lumMod val="6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6" name="Arrow: Right 4">
            <a:extLst>
              <a:ext uri="{FF2B5EF4-FFF2-40B4-BE49-F238E27FC236}">
                <a16:creationId xmlns:a16="http://schemas.microsoft.com/office/drawing/2014/main" id="{B1F036D7-B057-AF49-AE13-050B1867E1D2}"/>
              </a:ext>
            </a:extLst>
          </p:cNvPr>
          <p:cNvSpPr/>
          <p:nvPr/>
        </p:nvSpPr>
        <p:spPr>
          <a:xfrm rot="5400000">
            <a:off x="5772466" y="5264555"/>
            <a:ext cx="400109" cy="436762"/>
          </a:xfrm>
          <a:prstGeom prst="rightArrow">
            <a:avLst>
              <a:gd name="adj1" fmla="val 41790"/>
              <a:gd name="adj2" fmla="val 50000"/>
            </a:avLst>
          </a:prstGeom>
          <a:solidFill>
            <a:schemeClr val="bg1">
              <a:lumMod val="6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6EED8A6-C53D-9F45-AB73-98F5AA25E798}"/>
              </a:ext>
            </a:extLst>
          </p:cNvPr>
          <p:cNvSpPr/>
          <p:nvPr/>
        </p:nvSpPr>
        <p:spPr>
          <a:xfrm>
            <a:off x="6885486" y="4988507"/>
            <a:ext cx="756615" cy="756615"/>
          </a:xfrm>
          <a:prstGeom prst="ellipse">
            <a:avLst/>
          </a:prstGeom>
          <a:solidFill>
            <a:srgbClr val="8EB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C286C56-C866-495C-877F-C6E446272E34}"/>
              </a:ext>
            </a:extLst>
          </p:cNvPr>
          <p:cNvSpPr txBox="1"/>
          <p:nvPr/>
        </p:nvSpPr>
        <p:spPr>
          <a:xfrm>
            <a:off x="6795741" y="5112943"/>
            <a:ext cx="936104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sz="1050" b="1" dirty="0">
                <a:solidFill>
                  <a:schemeClr val="bg1"/>
                </a:solidFill>
              </a:rPr>
              <a:t>GIM</a:t>
            </a:r>
          </a:p>
          <a:p>
            <a:pPr algn="ctr"/>
            <a:r>
              <a:rPr lang="hr-HR" sz="1050" b="1" dirty="0">
                <a:solidFill>
                  <a:schemeClr val="bg1"/>
                </a:solidFill>
              </a:rPr>
              <a:t>KET</a:t>
            </a:r>
          </a:p>
          <a:p>
            <a:pPr algn="ctr"/>
            <a:r>
              <a:rPr lang="hr-HR" sz="1050" b="1" dirty="0">
                <a:solidFill>
                  <a:schemeClr val="bg1"/>
                </a:solidFill>
              </a:rPr>
              <a:t>MJT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1E23983C-65FE-864B-B886-F89D310AF975}"/>
              </a:ext>
            </a:extLst>
          </p:cNvPr>
          <p:cNvSpPr/>
          <p:nvPr/>
        </p:nvSpPr>
        <p:spPr>
          <a:xfrm>
            <a:off x="3799267" y="3948174"/>
            <a:ext cx="756615" cy="756615"/>
          </a:xfrm>
          <a:prstGeom prst="ellipse">
            <a:avLst/>
          </a:prstGeom>
          <a:solidFill>
            <a:srgbClr val="8EB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1" name="Arrow: Right 4">
            <a:extLst>
              <a:ext uri="{FF2B5EF4-FFF2-40B4-BE49-F238E27FC236}">
                <a16:creationId xmlns:a16="http://schemas.microsoft.com/office/drawing/2014/main" id="{26CCD66E-4165-B54F-8A17-2E4EFFE9D788}"/>
              </a:ext>
            </a:extLst>
          </p:cNvPr>
          <p:cNvSpPr/>
          <p:nvPr/>
        </p:nvSpPr>
        <p:spPr>
          <a:xfrm rot="10800000">
            <a:off x="4292632" y="3361903"/>
            <a:ext cx="400109" cy="436762"/>
          </a:xfrm>
          <a:prstGeom prst="rightArrow">
            <a:avLst>
              <a:gd name="adj1" fmla="val 41790"/>
              <a:gd name="adj2" fmla="val 50000"/>
            </a:avLst>
          </a:prstGeom>
          <a:solidFill>
            <a:schemeClr val="bg1">
              <a:lumMod val="6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74B72E8-8849-450D-B78F-F4F329B21B64}"/>
              </a:ext>
            </a:extLst>
          </p:cNvPr>
          <p:cNvSpPr txBox="1"/>
          <p:nvPr/>
        </p:nvSpPr>
        <p:spPr>
          <a:xfrm>
            <a:off x="3846287" y="4199523"/>
            <a:ext cx="62211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sz="1050" b="1">
                <a:solidFill>
                  <a:schemeClr val="bg1"/>
                </a:solidFill>
              </a:rPr>
              <a:t>KET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835FA8-56E3-47F3-9C56-A930BB071B94}"/>
              </a:ext>
            </a:extLst>
          </p:cNvPr>
          <p:cNvSpPr txBox="1"/>
          <p:nvPr/>
        </p:nvSpPr>
        <p:spPr>
          <a:xfrm>
            <a:off x="7440231" y="1306692"/>
            <a:ext cx="1466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b="1" dirty="0">
                <a:solidFill>
                  <a:srgbClr val="000000"/>
                </a:solidFill>
              </a:rPr>
              <a:t>Nove </a:t>
            </a:r>
            <a:endParaRPr lang="ta-IN" sz="1400" b="1" dirty="0">
              <a:solidFill>
                <a:srgbClr val="000000"/>
              </a:solidFill>
            </a:endParaRPr>
          </a:p>
          <a:p>
            <a:pPr algn="ctr"/>
            <a:r>
              <a:rPr lang="hr-HR" sz="1400" b="1" dirty="0">
                <a:solidFill>
                  <a:srgbClr val="000000"/>
                </a:solidFill>
              </a:rPr>
              <a:t>narudžbe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4B20E2A0-0092-4AD0-8A6E-DF98063B4854}"/>
              </a:ext>
            </a:extLst>
          </p:cNvPr>
          <p:cNvSpPr txBox="1">
            <a:spLocks/>
          </p:cNvSpPr>
          <p:nvPr/>
        </p:nvSpPr>
        <p:spPr bwMode="auto">
          <a:xfrm>
            <a:off x="468313" y="404813"/>
            <a:ext cx="820737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2864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2864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2864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2864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2864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E2864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E2864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E2864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E2864"/>
                </a:solidFill>
                <a:latin typeface="Arial" charset="0"/>
              </a:defRPr>
            </a:lvl9pPr>
          </a:lstStyle>
          <a:p>
            <a:r>
              <a:rPr lang="hr-HR" sz="3200" b="0" dirty="0">
                <a:latin typeface="Arial"/>
                <a:cs typeface="Arial"/>
              </a:rPr>
              <a:t>Tržišta – </a:t>
            </a:r>
            <a:r>
              <a:rPr lang="hr-HR" sz="3200" b="0" i="1" dirty="0">
                <a:latin typeface="Arial"/>
                <a:cs typeface="Arial"/>
              </a:rPr>
              <a:t>Backlog</a:t>
            </a:r>
            <a:r>
              <a:rPr lang="hr-HR" sz="3200" b="0" dirty="0">
                <a:latin typeface="Arial"/>
                <a:cs typeface="Arial"/>
              </a:rPr>
              <a:t> </a:t>
            </a:r>
            <a:r>
              <a:rPr lang="ta-IN" sz="3200" b="0" dirty="0">
                <a:latin typeface="Arial"/>
                <a:cs typeface="Arial"/>
              </a:rPr>
              <a:t>i nove narudžbe</a:t>
            </a:r>
            <a:endParaRPr lang="hr-HR" sz="3200" b="0" kern="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840558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4B20E2A0-0092-4AD0-8A6E-DF98063B4854}"/>
              </a:ext>
            </a:extLst>
          </p:cNvPr>
          <p:cNvSpPr txBox="1">
            <a:spLocks/>
          </p:cNvSpPr>
          <p:nvPr/>
        </p:nvSpPr>
        <p:spPr bwMode="auto">
          <a:xfrm>
            <a:off x="468313" y="404813"/>
            <a:ext cx="8496174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2864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2864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2864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2864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2864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E2864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E2864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E2864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E2864"/>
                </a:solidFill>
                <a:latin typeface="Arial" charset="0"/>
              </a:defRPr>
            </a:lvl9pPr>
          </a:lstStyle>
          <a:p>
            <a:r>
              <a:rPr lang="hr-HR" sz="3200" b="0" dirty="0"/>
              <a:t>Ugovoreni poslovi u izvozu </a:t>
            </a:r>
            <a:endParaRPr lang="hr-HR" sz="3200" b="0" kern="0" dirty="0"/>
          </a:p>
        </p:txBody>
      </p:sp>
      <p:sp>
        <p:nvSpPr>
          <p:cNvPr id="6" name="Arrow: Up 5">
            <a:extLst>
              <a:ext uri="{FF2B5EF4-FFF2-40B4-BE49-F238E27FC236}">
                <a16:creationId xmlns:a16="http://schemas.microsoft.com/office/drawing/2014/main" id="{45E4C3C7-79A7-42FE-93C0-CAB6CE53106B}"/>
              </a:ext>
            </a:extLst>
          </p:cNvPr>
          <p:cNvSpPr/>
          <p:nvPr/>
        </p:nvSpPr>
        <p:spPr>
          <a:xfrm>
            <a:off x="7516926" y="1959480"/>
            <a:ext cx="184731" cy="369332"/>
          </a:xfrm>
          <a:prstGeom prst="up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000"/>
          </a:p>
        </p:txBody>
      </p:sp>
      <p:sp>
        <p:nvSpPr>
          <p:cNvPr id="26" name="Arrow: Up 25">
            <a:extLst>
              <a:ext uri="{FF2B5EF4-FFF2-40B4-BE49-F238E27FC236}">
                <a16:creationId xmlns:a16="http://schemas.microsoft.com/office/drawing/2014/main" id="{C13BC637-B955-4DD9-9AC3-C7C177C1D581}"/>
              </a:ext>
            </a:extLst>
          </p:cNvPr>
          <p:cNvSpPr/>
          <p:nvPr/>
        </p:nvSpPr>
        <p:spPr>
          <a:xfrm>
            <a:off x="7516924" y="4104944"/>
            <a:ext cx="184731" cy="369332"/>
          </a:xfrm>
          <a:prstGeom prst="up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000"/>
          </a:p>
        </p:txBody>
      </p:sp>
      <p:sp>
        <p:nvSpPr>
          <p:cNvPr id="27" name="Arrow: Up 26">
            <a:extLst>
              <a:ext uri="{FF2B5EF4-FFF2-40B4-BE49-F238E27FC236}">
                <a16:creationId xmlns:a16="http://schemas.microsoft.com/office/drawing/2014/main" id="{5C5439CF-3AF8-4C13-BC49-2AE44F1B4EB5}"/>
              </a:ext>
            </a:extLst>
          </p:cNvPr>
          <p:cNvSpPr/>
          <p:nvPr/>
        </p:nvSpPr>
        <p:spPr>
          <a:xfrm>
            <a:off x="7527805" y="3056900"/>
            <a:ext cx="184731" cy="369332"/>
          </a:xfrm>
          <a:prstGeom prst="up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000"/>
          </a:p>
        </p:txBody>
      </p:sp>
      <p:sp>
        <p:nvSpPr>
          <p:cNvPr id="28" name="Arrow: Up 27">
            <a:extLst>
              <a:ext uri="{FF2B5EF4-FFF2-40B4-BE49-F238E27FC236}">
                <a16:creationId xmlns:a16="http://schemas.microsoft.com/office/drawing/2014/main" id="{7C170BC8-E422-4BDF-AC8E-B65120DED29F}"/>
              </a:ext>
            </a:extLst>
          </p:cNvPr>
          <p:cNvSpPr/>
          <p:nvPr/>
        </p:nvSpPr>
        <p:spPr>
          <a:xfrm>
            <a:off x="7516925" y="3614492"/>
            <a:ext cx="184731" cy="369332"/>
          </a:xfrm>
          <a:prstGeom prst="up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000"/>
          </a:p>
        </p:txBody>
      </p:sp>
      <p:sp>
        <p:nvSpPr>
          <p:cNvPr id="29" name="Arrow: Up 28">
            <a:extLst>
              <a:ext uri="{FF2B5EF4-FFF2-40B4-BE49-F238E27FC236}">
                <a16:creationId xmlns:a16="http://schemas.microsoft.com/office/drawing/2014/main" id="{6FA124CB-D00B-49C8-8CE5-9F9E62CBA878}"/>
              </a:ext>
            </a:extLst>
          </p:cNvPr>
          <p:cNvSpPr/>
          <p:nvPr/>
        </p:nvSpPr>
        <p:spPr>
          <a:xfrm rot="10800000">
            <a:off x="7527805" y="2564904"/>
            <a:ext cx="184731" cy="369332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000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2C73EF4A-B72D-4A33-9C59-911BC16D31F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4644701"/>
              </p:ext>
            </p:extLst>
          </p:nvPr>
        </p:nvGraphicFramePr>
        <p:xfrm>
          <a:off x="34482" y="1498522"/>
          <a:ext cx="5643853" cy="33433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D7E5D911-4AD2-4CC7-B243-ED9CFE532B10}"/>
              </a:ext>
            </a:extLst>
          </p:cNvPr>
          <p:cNvSpPr txBox="1"/>
          <p:nvPr/>
        </p:nvSpPr>
        <p:spPr>
          <a:xfrm>
            <a:off x="5868144" y="2030663"/>
            <a:ext cx="274197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/>
              <a:t>EU                                                340</a:t>
            </a:r>
          </a:p>
          <a:p>
            <a:endParaRPr lang="hr-HR" sz="1200" dirty="0"/>
          </a:p>
          <a:p>
            <a:endParaRPr lang="hr-HR" sz="1200" dirty="0"/>
          </a:p>
          <a:p>
            <a:r>
              <a:rPr lang="hr-HR" sz="1200" dirty="0"/>
              <a:t>Azija i Afrika                                    12</a:t>
            </a:r>
          </a:p>
          <a:p>
            <a:endParaRPr lang="hr-HR" sz="1200" dirty="0"/>
          </a:p>
          <a:p>
            <a:endParaRPr lang="hr-HR" sz="1200" dirty="0"/>
          </a:p>
          <a:p>
            <a:r>
              <a:rPr lang="hr-HR" sz="1200" dirty="0"/>
              <a:t>Zemlje izvan EU                             57</a:t>
            </a:r>
          </a:p>
          <a:p>
            <a:endParaRPr lang="hr-HR" sz="1200" dirty="0"/>
          </a:p>
          <a:p>
            <a:endParaRPr lang="hr-HR" sz="1200" dirty="0"/>
          </a:p>
          <a:p>
            <a:r>
              <a:rPr lang="hr-HR" sz="1200" dirty="0"/>
              <a:t>Zemlje okruženja                            20</a:t>
            </a:r>
          </a:p>
          <a:p>
            <a:endParaRPr lang="hr-HR" sz="1200" dirty="0"/>
          </a:p>
          <a:p>
            <a:endParaRPr lang="hr-HR" sz="1200" dirty="0"/>
          </a:p>
          <a:p>
            <a:r>
              <a:rPr lang="hr-HR" sz="1200" dirty="0"/>
              <a:t>Amerika i Australija                         48</a:t>
            </a:r>
          </a:p>
        </p:txBody>
      </p:sp>
    </p:spTree>
    <p:extLst>
      <p:ext uri="{BB962C8B-B14F-4D97-AF65-F5344CB8AC3E}">
        <p14:creationId xmlns:p14="http://schemas.microsoft.com/office/powerpoint/2010/main" val="29516082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191" y="85844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10" name="Object 9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1" y="85844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6A6FF6C0-AB09-B24E-8AA4-CD3379127DC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3058" y="1"/>
            <a:ext cx="8600943" cy="684845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5AD938A-948F-435C-B6AD-8247777F6AA9}"/>
              </a:ext>
            </a:extLst>
          </p:cNvPr>
          <p:cNvSpPr/>
          <p:nvPr/>
        </p:nvSpPr>
        <p:spPr>
          <a:xfrm>
            <a:off x="3311352" y="981075"/>
            <a:ext cx="5832648" cy="936104"/>
          </a:xfrm>
          <a:prstGeom prst="rect">
            <a:avLst/>
          </a:prstGeom>
          <a:solidFill>
            <a:srgbClr val="1E2864">
              <a:alpha val="90000"/>
            </a:srgbClr>
          </a:solidFill>
          <a:ln w="6350">
            <a:solidFill>
              <a:srgbClr val="AAAAAA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400" b="1" dirty="0">
                <a:solidFill>
                  <a:schemeClr val="bg1"/>
                </a:solidFill>
              </a:rPr>
              <a:t>4. </a:t>
            </a:r>
            <a:r>
              <a:rPr lang="ta-IN" sz="2400" b="1" dirty="0">
                <a:solidFill>
                  <a:schemeClr val="bg1"/>
                </a:solidFill>
              </a:rPr>
              <a:t> </a:t>
            </a:r>
            <a:r>
              <a:rPr lang="hr-HR" sz="2400" b="1" dirty="0">
                <a:solidFill>
                  <a:schemeClr val="bg1"/>
                </a:solidFill>
              </a:rPr>
              <a:t>Integralna strategija Grupe 2020+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962511345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Logo&#10;&#10;Description automatically generated">
            <a:extLst>
              <a:ext uri="{FF2B5EF4-FFF2-40B4-BE49-F238E27FC236}">
                <a16:creationId xmlns:a16="http://schemas.microsoft.com/office/drawing/2014/main" id="{62F4AE8C-DE88-B448-A626-427740F2DD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2969" y="1298929"/>
            <a:ext cx="4759089" cy="183076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A6AD59D4-A699-1B45-8D85-8784FE45E094}"/>
              </a:ext>
            </a:extLst>
          </p:cNvPr>
          <p:cNvSpPr/>
          <p:nvPr/>
        </p:nvSpPr>
        <p:spPr>
          <a:xfrm>
            <a:off x="4662516" y="3482118"/>
            <a:ext cx="3338685" cy="1390127"/>
          </a:xfrm>
          <a:prstGeom prst="rect">
            <a:avLst/>
          </a:prstGeom>
          <a:solidFill>
            <a:srgbClr val="E7EAF2"/>
          </a:solidFill>
          <a:ln w="6350"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rtlCol="0" anchor="ctr"/>
          <a:lstStyle/>
          <a:p>
            <a:pPr lvl="0" algn="ctr">
              <a:defRPr/>
            </a:pPr>
            <a:endParaRPr lang="hr-HR" sz="1200" dirty="0">
              <a:solidFill>
                <a:schemeClr val="tx1"/>
              </a:solidFill>
              <a:latin typeface="+mj-lt"/>
            </a:endParaRPr>
          </a:p>
          <a:p>
            <a:pPr lvl="0" algn="ctr">
              <a:defRPr/>
            </a:pPr>
            <a:endParaRPr lang="hr-HR" sz="1200" dirty="0">
              <a:solidFill>
                <a:schemeClr val="tx1"/>
              </a:solidFill>
              <a:latin typeface="+mj-lt"/>
            </a:endParaRPr>
          </a:p>
          <a:p>
            <a:pPr lvl="0" algn="ctr">
              <a:defRPr/>
            </a:pPr>
            <a:endParaRPr lang="hr-HR" sz="1200" dirty="0">
              <a:solidFill>
                <a:schemeClr val="tx1"/>
              </a:solidFill>
              <a:latin typeface="+mj-lt"/>
            </a:endParaRPr>
          </a:p>
          <a:p>
            <a:pPr lvl="0" algn="ctr">
              <a:defRPr/>
            </a:pPr>
            <a:r>
              <a:rPr lang="hr-HR" sz="1200" dirty="0">
                <a:solidFill>
                  <a:schemeClr val="tx1"/>
                </a:solidFill>
                <a:latin typeface="+mj-lt"/>
              </a:rPr>
              <a:t>Inovativan partner za napredna rješenja na putu zelene energetske tranzicije i mobilnosti.</a:t>
            </a:r>
            <a:endParaRPr lang="hr-HR" sz="1200" i="1" dirty="0">
              <a:solidFill>
                <a:schemeClr val="tx1"/>
              </a:solidFill>
              <a:latin typeface="+mj-lt"/>
              <a:ea typeface="Verdana" panose="020B0604030504040204" pitchFamily="34" charset="0"/>
            </a:endParaRPr>
          </a:p>
          <a:p>
            <a:pPr lvl="0" algn="ctr">
              <a:defRPr/>
            </a:pPr>
            <a:endParaRPr lang="hr-HR" sz="1200" b="1" kern="0" dirty="0">
              <a:solidFill>
                <a:schemeClr val="tx1"/>
              </a:solidFill>
              <a:latin typeface="+mj-lt"/>
              <a:ea typeface="Verdana" panose="020B060403050404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7CE653E-E9EF-8D4E-BCC9-01C845CE187A}"/>
              </a:ext>
            </a:extLst>
          </p:cNvPr>
          <p:cNvSpPr/>
          <p:nvPr/>
        </p:nvSpPr>
        <p:spPr>
          <a:xfrm>
            <a:off x="1139307" y="3482119"/>
            <a:ext cx="3338685" cy="1390127"/>
          </a:xfrm>
          <a:prstGeom prst="rect">
            <a:avLst/>
          </a:prstGeom>
          <a:solidFill>
            <a:srgbClr val="E7EAF2"/>
          </a:solidFill>
          <a:ln w="6350"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rtlCol="0" anchor="ctr"/>
          <a:lstStyle/>
          <a:p>
            <a:pPr lvl="0" algn="ctr">
              <a:defRPr/>
            </a:pPr>
            <a:endParaRPr lang="hr-HR" sz="1200" kern="0" dirty="0">
              <a:solidFill>
                <a:schemeClr val="tx1"/>
              </a:solidFill>
              <a:latin typeface="+mj-lt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>
              <a:defRPr/>
            </a:pPr>
            <a:endParaRPr lang="hr-HR" sz="1200" kern="0" dirty="0">
              <a:solidFill>
                <a:schemeClr val="tx1"/>
              </a:solidFill>
              <a:latin typeface="+mj-lt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>
              <a:defRPr/>
            </a:pPr>
            <a:r>
              <a:rPr lang="hr-HR" sz="1200" kern="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Inspirirani izazovima razvijamo suvremena elektroindustrijska rješenja, doprinosimo lokalnoj proizvodnji i energetskoj održivosti društva.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975073C-7A22-EE4A-BB23-AF7CC1334C20}"/>
              </a:ext>
            </a:extLst>
          </p:cNvPr>
          <p:cNvSpPr/>
          <p:nvPr/>
        </p:nvSpPr>
        <p:spPr>
          <a:xfrm>
            <a:off x="4662515" y="3482118"/>
            <a:ext cx="3338686" cy="492387"/>
          </a:xfrm>
          <a:prstGeom prst="rect">
            <a:avLst/>
          </a:prstGeom>
          <a:solidFill>
            <a:srgbClr val="8EB4E3"/>
          </a:solidFill>
          <a:ln w="6350"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rtlCol="0" anchor="ctr"/>
          <a:lstStyle/>
          <a:p>
            <a:pPr lvl="0" algn="ctr">
              <a:defRPr/>
            </a:pPr>
            <a:r>
              <a:rPr lang="hr-HR" sz="1500" b="1" dirty="0">
                <a:solidFill>
                  <a:prstClr val="white"/>
                </a:solidFill>
                <a:latin typeface="+mj-lt"/>
              </a:rPr>
              <a:t>NAŠA NOVA VIZIJA</a:t>
            </a:r>
            <a:endParaRPr lang="hr-HR" sz="1050" b="1" kern="0" dirty="0">
              <a:solidFill>
                <a:srgbClr val="FFFFFF"/>
              </a:solidFill>
              <a:latin typeface="+mj-lt"/>
              <a:ea typeface="Verdana" panose="020B060403050404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AAD8FD3-AB29-8C44-BEB8-3C6565CEF606}"/>
              </a:ext>
            </a:extLst>
          </p:cNvPr>
          <p:cNvSpPr/>
          <p:nvPr/>
        </p:nvSpPr>
        <p:spPr>
          <a:xfrm>
            <a:off x="1139306" y="3482118"/>
            <a:ext cx="3338686" cy="492387"/>
          </a:xfrm>
          <a:prstGeom prst="rect">
            <a:avLst/>
          </a:prstGeom>
          <a:solidFill>
            <a:srgbClr val="1E2864"/>
          </a:solidFill>
          <a:ln w="6350"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rtlCol="0" anchor="ctr"/>
          <a:lstStyle/>
          <a:p>
            <a:pPr lvl="0" algn="ctr">
              <a:defRPr/>
            </a:pPr>
            <a:r>
              <a:rPr lang="hr-HR" sz="1500" b="1" dirty="0">
                <a:solidFill>
                  <a:prstClr val="white"/>
                </a:solidFill>
                <a:latin typeface="+mj-lt"/>
              </a:rPr>
              <a:t>NAŠA NOVA MISIJA</a:t>
            </a:r>
            <a:endParaRPr lang="hr-HR" sz="1050" b="1" kern="0" dirty="0">
              <a:solidFill>
                <a:srgbClr val="FFFFFF"/>
              </a:solidFill>
              <a:latin typeface="+mj-lt"/>
              <a:ea typeface="Verdana" panose="020B0604030504040204" pitchFamily="34" charset="0"/>
            </a:endParaRPr>
          </a:p>
        </p:txBody>
      </p:sp>
      <p:sp>
        <p:nvSpPr>
          <p:cNvPr id="33" name="Title 4">
            <a:extLst>
              <a:ext uri="{FF2B5EF4-FFF2-40B4-BE49-F238E27FC236}">
                <a16:creationId xmlns:a16="http://schemas.microsoft.com/office/drawing/2014/main" id="{EA2B8E33-3480-F545-B02D-3DD8F69A6079}"/>
              </a:ext>
            </a:extLst>
          </p:cNvPr>
          <p:cNvSpPr txBox="1">
            <a:spLocks/>
          </p:cNvSpPr>
          <p:nvPr/>
        </p:nvSpPr>
        <p:spPr bwMode="gray">
          <a:xfrm>
            <a:off x="466752" y="488688"/>
            <a:ext cx="8391525" cy="4923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2100" kern="1200">
                <a:solidFill>
                  <a:schemeClr val="tx1"/>
                </a:solidFill>
                <a:latin typeface="+mj-lt"/>
                <a:ea typeface="+mj-ea"/>
                <a:cs typeface="Calibri Light" panose="020F0302020204030204" pitchFamily="34" charset="0"/>
              </a:defRPr>
            </a:lvl1pPr>
          </a:lstStyle>
          <a:p>
            <a:r>
              <a:rPr lang="hr-HR" sz="3200" dirty="0">
                <a:solidFill>
                  <a:srgbClr val="1E2864"/>
                </a:solidFill>
                <a:ea typeface="ＭＳ Ｐゴシック" charset="0"/>
              </a:rPr>
              <a:t>Misija i vizija</a:t>
            </a:r>
            <a:endParaRPr lang="en-US" sz="3200" dirty="0">
              <a:solidFill>
                <a:srgbClr val="1E2864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019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1" descr="koncar04_igk_210115.jpg">
            <a:extLst>
              <a:ext uri="{FF2B5EF4-FFF2-40B4-BE49-F238E27FC236}">
                <a16:creationId xmlns:a16="http://schemas.microsoft.com/office/drawing/2014/main" id="{95DF919C-1A84-46E6-81E6-63577245169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94807" y="1741856"/>
            <a:ext cx="2280881" cy="2562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B20E2A0-0092-4AD0-8A6E-DF98063B4854}"/>
              </a:ext>
            </a:extLst>
          </p:cNvPr>
          <p:cNvSpPr txBox="1">
            <a:spLocks/>
          </p:cNvSpPr>
          <p:nvPr/>
        </p:nvSpPr>
        <p:spPr bwMode="auto">
          <a:xfrm>
            <a:off x="468313" y="404813"/>
            <a:ext cx="8085138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2864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2864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2864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2864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2864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E2864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E2864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E2864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E2864"/>
                </a:solidFill>
                <a:latin typeface="Arial" charset="0"/>
              </a:defRPr>
            </a:lvl9pPr>
          </a:lstStyle>
          <a:p>
            <a:r>
              <a:rPr lang="hr-HR" sz="3200" b="0" dirty="0"/>
              <a:t>Sadržaj</a:t>
            </a:r>
            <a:endParaRPr lang="hr-HR" sz="3200" b="0" kern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0BD816-3DD3-4E23-B67A-966D6D5E23AE}"/>
              </a:ext>
            </a:extLst>
          </p:cNvPr>
          <p:cNvSpPr txBox="1"/>
          <p:nvPr/>
        </p:nvSpPr>
        <p:spPr>
          <a:xfrm>
            <a:off x="539552" y="1722431"/>
            <a:ext cx="5616624" cy="37286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spcAft>
                <a:spcPts val="600"/>
              </a:spcAft>
              <a:buAutoNum type="arabicPlain"/>
            </a:pPr>
            <a:r>
              <a:rPr lang="hr-HR" sz="2000" dirty="0"/>
              <a:t>Ključni pokazatelji</a:t>
            </a:r>
          </a:p>
          <a:p>
            <a:pPr marL="457200" indent="-457200">
              <a:lnSpc>
                <a:spcPct val="150000"/>
              </a:lnSpc>
              <a:spcAft>
                <a:spcPts val="600"/>
              </a:spcAft>
              <a:buAutoNum type="arabicPlain"/>
            </a:pPr>
            <a:r>
              <a:rPr lang="hr-HR" sz="2000" dirty="0"/>
              <a:t>Poslovanje Q I-III 2020/2021</a:t>
            </a:r>
          </a:p>
          <a:p>
            <a:pPr marL="457200" indent="-457200">
              <a:lnSpc>
                <a:spcPct val="150000"/>
              </a:lnSpc>
              <a:spcAft>
                <a:spcPts val="600"/>
              </a:spcAft>
              <a:buAutoNum type="arabicPlain"/>
            </a:pPr>
            <a:r>
              <a:rPr lang="hr-HR" sz="2000" dirty="0"/>
              <a:t>Tržišta</a:t>
            </a:r>
          </a:p>
          <a:p>
            <a:pPr marL="457200" indent="-457200">
              <a:lnSpc>
                <a:spcPct val="150000"/>
              </a:lnSpc>
              <a:spcAft>
                <a:spcPts val="600"/>
              </a:spcAft>
              <a:buAutoNum type="arabicPlain"/>
            </a:pPr>
            <a:r>
              <a:rPr lang="hr-HR" sz="2000" dirty="0"/>
              <a:t>Integralna strategija Grupe KONČAR 2020+</a:t>
            </a:r>
          </a:p>
          <a:p>
            <a:pPr marL="457200" indent="-457200">
              <a:lnSpc>
                <a:spcPct val="150000"/>
              </a:lnSpc>
              <a:spcAft>
                <a:spcPts val="600"/>
              </a:spcAft>
              <a:buAutoNum type="arabicPlain"/>
            </a:pPr>
            <a:r>
              <a:rPr lang="hr-HR" sz="2000" dirty="0"/>
              <a:t>Pogled unaprijed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lang="hr-HR" sz="2000" dirty="0"/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25003522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C82942A7-7EC8-4586-90A1-F9EF1ED01CBF}"/>
              </a:ext>
            </a:extLst>
          </p:cNvPr>
          <p:cNvSpPr/>
          <p:nvPr/>
        </p:nvSpPr>
        <p:spPr>
          <a:xfrm>
            <a:off x="416376" y="1692247"/>
            <a:ext cx="7940910" cy="365165"/>
          </a:xfrm>
          <a:prstGeom prst="rect">
            <a:avLst/>
          </a:prstGeom>
          <a:solidFill>
            <a:srgbClr val="00206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6000"/>
              </a:lnSpc>
            </a:pPr>
            <a:r>
              <a:rPr lang="hr-HR" b="1" dirty="0">
                <a:solidFill>
                  <a:schemeClr val="bg1"/>
                </a:solidFill>
              </a:rPr>
              <a:t>4 TEMELJNA CILJA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DC735DFA-1232-4E58-A437-BF976B02D0ED}"/>
              </a:ext>
            </a:extLst>
          </p:cNvPr>
          <p:cNvSpPr/>
          <p:nvPr/>
        </p:nvSpPr>
        <p:spPr>
          <a:xfrm>
            <a:off x="639753" y="2513588"/>
            <a:ext cx="1893422" cy="365165"/>
          </a:xfrm>
          <a:prstGeom prst="rect">
            <a:avLst/>
          </a:prstGeom>
          <a:solidFill>
            <a:srgbClr val="E7EAF2"/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06000"/>
              </a:lnSpc>
            </a:pPr>
            <a:r>
              <a:rPr lang="hr-HR" b="1" dirty="0"/>
              <a:t>Kompetencije </a:t>
            </a:r>
            <a:endParaRPr lang="hr-HR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D6B87B58-7583-44ED-911B-61B14DEA63AC}"/>
              </a:ext>
            </a:extLst>
          </p:cNvPr>
          <p:cNvSpPr/>
          <p:nvPr/>
        </p:nvSpPr>
        <p:spPr>
          <a:xfrm>
            <a:off x="2634285" y="2513588"/>
            <a:ext cx="1925367" cy="365165"/>
          </a:xfrm>
          <a:prstGeom prst="rect">
            <a:avLst/>
          </a:prstGeom>
          <a:solidFill>
            <a:srgbClr val="BED1EA"/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06000"/>
              </a:lnSpc>
            </a:pPr>
            <a:r>
              <a:rPr lang="hr-HR" b="1" dirty="0"/>
              <a:t>Konkurentnost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6D823C-6A96-4C0D-87BC-AE1711139875}"/>
              </a:ext>
            </a:extLst>
          </p:cNvPr>
          <p:cNvSpPr/>
          <p:nvPr/>
        </p:nvSpPr>
        <p:spPr bwMode="gray">
          <a:xfrm>
            <a:off x="639753" y="2887353"/>
            <a:ext cx="1893422" cy="1566271"/>
          </a:xfrm>
          <a:prstGeom prst="rect">
            <a:avLst/>
          </a:prstGeom>
          <a:noFill/>
          <a:ln w="38100" algn="ctr">
            <a:solidFill>
              <a:schemeClr val="bg1">
                <a:lumMod val="75000"/>
              </a:schemeClr>
            </a:solidFill>
            <a:prstDash val="dash"/>
            <a:miter lim="800000"/>
            <a:headEnd/>
            <a:tailEnd/>
          </a:ln>
        </p:spPr>
        <p:txBody>
          <a:bodyPr wrap="square" lIns="66675" tIns="66675" rIns="66675" bIns="66675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hr-HR" sz="1200" b="1" dirty="0">
              <a:solidFill>
                <a:schemeClr val="bg1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CBEF077-517E-4B6F-83BB-C212E57F2277}"/>
              </a:ext>
            </a:extLst>
          </p:cNvPr>
          <p:cNvSpPr/>
          <p:nvPr/>
        </p:nvSpPr>
        <p:spPr bwMode="gray">
          <a:xfrm>
            <a:off x="2634285" y="2887353"/>
            <a:ext cx="1925367" cy="1566271"/>
          </a:xfrm>
          <a:prstGeom prst="rect">
            <a:avLst/>
          </a:prstGeom>
          <a:noFill/>
          <a:ln w="38100" algn="ctr">
            <a:solidFill>
              <a:schemeClr val="bg1">
                <a:lumMod val="75000"/>
              </a:schemeClr>
            </a:solidFill>
            <a:prstDash val="dash"/>
            <a:miter lim="800000"/>
            <a:headEnd/>
            <a:tailEnd/>
          </a:ln>
        </p:spPr>
        <p:txBody>
          <a:bodyPr wrap="square" lIns="66675" tIns="66675" rIns="66675" bIns="66675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hr-HR" sz="1200" b="1" dirty="0">
              <a:solidFill>
                <a:schemeClr val="bg1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7C758B2-2788-45C7-88A6-00009152393A}"/>
              </a:ext>
            </a:extLst>
          </p:cNvPr>
          <p:cNvSpPr/>
          <p:nvPr/>
        </p:nvSpPr>
        <p:spPr bwMode="gray">
          <a:xfrm>
            <a:off x="4660764" y="2887353"/>
            <a:ext cx="1888516" cy="1566271"/>
          </a:xfrm>
          <a:prstGeom prst="rect">
            <a:avLst/>
          </a:prstGeom>
          <a:noFill/>
          <a:ln w="38100" algn="ctr">
            <a:solidFill>
              <a:schemeClr val="bg1">
                <a:lumMod val="75000"/>
              </a:schemeClr>
            </a:solidFill>
            <a:prstDash val="dash"/>
            <a:miter lim="800000"/>
            <a:headEnd/>
            <a:tailEnd/>
          </a:ln>
        </p:spPr>
        <p:txBody>
          <a:bodyPr wrap="square" lIns="66675" tIns="66675" rIns="66675" bIns="66675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hr-HR" sz="1200" b="1" dirty="0">
              <a:solidFill>
                <a:schemeClr val="bg1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D1E57B0-0E8E-49FC-BF6F-B4DC1C6876E5}"/>
              </a:ext>
            </a:extLst>
          </p:cNvPr>
          <p:cNvSpPr/>
          <p:nvPr/>
        </p:nvSpPr>
        <p:spPr bwMode="gray">
          <a:xfrm>
            <a:off x="6662821" y="2887353"/>
            <a:ext cx="1917842" cy="1566271"/>
          </a:xfrm>
          <a:prstGeom prst="rect">
            <a:avLst/>
          </a:prstGeom>
          <a:noFill/>
          <a:ln w="38100" algn="ctr">
            <a:solidFill>
              <a:schemeClr val="bg1">
                <a:lumMod val="75000"/>
              </a:schemeClr>
            </a:solidFill>
            <a:prstDash val="dash"/>
            <a:miter lim="800000"/>
            <a:headEnd/>
            <a:tailEnd/>
          </a:ln>
        </p:spPr>
        <p:txBody>
          <a:bodyPr wrap="square" lIns="66675" tIns="66675" rIns="66675" bIns="66675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hr-HR" sz="1200" b="1" dirty="0">
              <a:solidFill>
                <a:schemeClr val="bg1"/>
              </a:solidFill>
            </a:endParaRPr>
          </a:p>
        </p:txBody>
      </p:sp>
      <p:pic>
        <p:nvPicPr>
          <p:cNvPr id="24" name="Picture 23" descr="Logo&#10;&#10;Description automatically generated">
            <a:extLst>
              <a:ext uri="{FF2B5EF4-FFF2-40B4-BE49-F238E27FC236}">
                <a16:creationId xmlns:a16="http://schemas.microsoft.com/office/drawing/2014/main" id="{18EBD3B5-B823-6D49-961B-5C6A3FF0FB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80816" y="1134754"/>
            <a:ext cx="1190441" cy="457947"/>
          </a:xfrm>
          <a:prstGeom prst="rect">
            <a:avLst/>
          </a:prstGeom>
        </p:spPr>
      </p:pic>
      <p:sp>
        <p:nvSpPr>
          <p:cNvPr id="58" name="Title 4">
            <a:extLst>
              <a:ext uri="{FF2B5EF4-FFF2-40B4-BE49-F238E27FC236}">
                <a16:creationId xmlns:a16="http://schemas.microsoft.com/office/drawing/2014/main" id="{C904518E-C355-5846-8F8D-5C6B887ED9D9}"/>
              </a:ext>
            </a:extLst>
          </p:cNvPr>
          <p:cNvSpPr txBox="1">
            <a:spLocks/>
          </p:cNvSpPr>
          <p:nvPr/>
        </p:nvSpPr>
        <p:spPr bwMode="gray">
          <a:xfrm>
            <a:off x="465001" y="517796"/>
            <a:ext cx="8391525" cy="45794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2100" kern="1200">
                <a:solidFill>
                  <a:schemeClr val="tx1"/>
                </a:solidFill>
                <a:latin typeface="+mj-lt"/>
                <a:ea typeface="+mj-ea"/>
                <a:cs typeface="Calibri Light" panose="020F0302020204030204" pitchFamily="34" charset="0"/>
              </a:defRPr>
            </a:lvl1pPr>
          </a:lstStyle>
          <a:p>
            <a:r>
              <a:rPr lang="hr-HR" sz="3200" dirty="0">
                <a:solidFill>
                  <a:srgbClr val="1E2864"/>
                </a:solidFill>
                <a:ea typeface="ＭＳ Ｐゴシック" charset="0"/>
              </a:rPr>
              <a:t>Četiri strateška cilja KONČARA do 2024</a:t>
            </a:r>
            <a:r>
              <a:rPr lang="hr-HR" sz="3200" b="1" dirty="0"/>
              <a:t>.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D417E59-2D03-8D4C-A46F-CC2C37FFE5F2}"/>
              </a:ext>
            </a:extLst>
          </p:cNvPr>
          <p:cNvSpPr/>
          <p:nvPr/>
        </p:nvSpPr>
        <p:spPr>
          <a:xfrm>
            <a:off x="639752" y="2973509"/>
            <a:ext cx="1893422" cy="145033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06000"/>
              </a:lnSpc>
            </a:pPr>
            <a:r>
              <a:rPr lang="hr-HR" sz="1050" b="1" dirty="0"/>
              <a:t>Zaposlenici</a:t>
            </a:r>
          </a:p>
          <a:p>
            <a:pPr algn="ctr">
              <a:lnSpc>
                <a:spcPct val="106000"/>
              </a:lnSpc>
            </a:pPr>
            <a:endParaRPr lang="hr-HR" sz="1050" b="1" dirty="0"/>
          </a:p>
          <a:p>
            <a:pPr algn="ctr">
              <a:lnSpc>
                <a:spcPct val="106000"/>
              </a:lnSpc>
            </a:pPr>
            <a:endParaRPr lang="hr-HR" sz="1050" b="1" dirty="0"/>
          </a:p>
          <a:p>
            <a:pPr algn="ctr">
              <a:lnSpc>
                <a:spcPct val="106000"/>
              </a:lnSpc>
            </a:pPr>
            <a:endParaRPr lang="hr-HR" sz="1050" b="1" dirty="0"/>
          </a:p>
          <a:p>
            <a:pPr algn="ctr">
              <a:lnSpc>
                <a:spcPct val="106000"/>
              </a:lnSpc>
            </a:pPr>
            <a:endParaRPr lang="hr-HR" sz="1050" b="1" dirty="0"/>
          </a:p>
          <a:p>
            <a:pPr algn="ctr">
              <a:lnSpc>
                <a:spcPct val="106000"/>
              </a:lnSpc>
            </a:pPr>
            <a:endParaRPr lang="hr-HR" sz="1050" b="1" dirty="0"/>
          </a:p>
          <a:p>
            <a:pPr algn="ctr">
              <a:lnSpc>
                <a:spcPct val="106000"/>
              </a:lnSpc>
            </a:pPr>
            <a:r>
              <a:rPr lang="hr-HR" sz="1050" dirty="0"/>
              <a:t>400 novih </a:t>
            </a:r>
          </a:p>
          <a:p>
            <a:pPr algn="ctr">
              <a:lnSpc>
                <a:spcPct val="106000"/>
              </a:lnSpc>
            </a:pPr>
            <a:r>
              <a:rPr lang="hr-HR" sz="1050" dirty="0"/>
              <a:t>inženjera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3292DF0-69B9-DE48-BA27-08518C1FDDD7}"/>
              </a:ext>
            </a:extLst>
          </p:cNvPr>
          <p:cNvSpPr/>
          <p:nvPr/>
        </p:nvSpPr>
        <p:spPr>
          <a:xfrm>
            <a:off x="2634285" y="2973509"/>
            <a:ext cx="1925368" cy="145033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06000"/>
              </a:lnSpc>
            </a:pPr>
            <a:r>
              <a:rPr lang="hr-HR" sz="1050" b="1" dirty="0"/>
              <a:t>Interni procesi</a:t>
            </a:r>
          </a:p>
          <a:p>
            <a:pPr algn="ctr">
              <a:lnSpc>
                <a:spcPct val="106000"/>
              </a:lnSpc>
            </a:pPr>
            <a:endParaRPr lang="hr-HR" sz="1050" b="1" dirty="0"/>
          </a:p>
          <a:p>
            <a:pPr algn="ctr">
              <a:lnSpc>
                <a:spcPct val="106000"/>
              </a:lnSpc>
            </a:pPr>
            <a:endParaRPr lang="hr-HR" sz="1050" b="1" dirty="0"/>
          </a:p>
          <a:p>
            <a:pPr algn="ctr">
              <a:lnSpc>
                <a:spcPct val="106000"/>
              </a:lnSpc>
            </a:pPr>
            <a:endParaRPr lang="hr-HR" sz="1050" b="1" dirty="0"/>
          </a:p>
          <a:p>
            <a:pPr algn="ctr">
              <a:lnSpc>
                <a:spcPct val="106000"/>
              </a:lnSpc>
            </a:pPr>
            <a:endParaRPr lang="hr-HR" sz="1050" b="1" dirty="0"/>
          </a:p>
          <a:p>
            <a:pPr algn="ctr">
              <a:lnSpc>
                <a:spcPct val="106000"/>
              </a:lnSpc>
            </a:pPr>
            <a:endParaRPr lang="hr-HR" sz="1050" b="1" dirty="0"/>
          </a:p>
          <a:p>
            <a:pPr algn="ctr">
              <a:lnSpc>
                <a:spcPct val="106000"/>
              </a:lnSpc>
            </a:pPr>
            <a:r>
              <a:rPr lang="hr-HR" sz="1050" dirty="0"/>
              <a:t>400 </a:t>
            </a:r>
            <a:r>
              <a:rPr lang="hr-HR" sz="1050" dirty="0" err="1"/>
              <a:t>mil</a:t>
            </a:r>
            <a:r>
              <a:rPr lang="hr-HR" sz="1050" dirty="0"/>
              <a:t>. kn investicija </a:t>
            </a:r>
          </a:p>
          <a:p>
            <a:pPr algn="ctr">
              <a:lnSpc>
                <a:spcPct val="106000"/>
              </a:lnSpc>
            </a:pPr>
            <a:r>
              <a:rPr lang="hr-HR" sz="1050" dirty="0"/>
              <a:t>u razvoj i tehnologiju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37045AA-5669-244A-ADA2-CCC854B19447}"/>
              </a:ext>
            </a:extLst>
          </p:cNvPr>
          <p:cNvSpPr/>
          <p:nvPr/>
        </p:nvSpPr>
        <p:spPr>
          <a:xfrm>
            <a:off x="4660763" y="2973509"/>
            <a:ext cx="1888516" cy="145033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06000"/>
              </a:lnSpc>
            </a:pPr>
            <a:r>
              <a:rPr lang="hr-HR" sz="1050" b="1" dirty="0"/>
              <a:t>Tržište</a:t>
            </a:r>
          </a:p>
          <a:p>
            <a:pPr algn="ctr">
              <a:lnSpc>
                <a:spcPct val="106000"/>
              </a:lnSpc>
            </a:pPr>
            <a:endParaRPr lang="hr-HR" sz="1050" b="1" dirty="0"/>
          </a:p>
          <a:p>
            <a:pPr algn="ctr">
              <a:lnSpc>
                <a:spcPct val="106000"/>
              </a:lnSpc>
            </a:pPr>
            <a:endParaRPr lang="hr-HR" sz="1050" b="1" dirty="0"/>
          </a:p>
          <a:p>
            <a:pPr algn="ctr">
              <a:lnSpc>
                <a:spcPct val="106000"/>
              </a:lnSpc>
            </a:pPr>
            <a:endParaRPr lang="hr-HR" sz="1050" b="1" dirty="0"/>
          </a:p>
          <a:p>
            <a:pPr algn="ctr">
              <a:lnSpc>
                <a:spcPct val="106000"/>
              </a:lnSpc>
            </a:pPr>
            <a:endParaRPr lang="hr-HR" sz="1050" b="1" dirty="0"/>
          </a:p>
          <a:p>
            <a:pPr algn="ctr">
              <a:lnSpc>
                <a:spcPct val="106000"/>
              </a:lnSpc>
            </a:pPr>
            <a:endParaRPr lang="hr-HR" sz="1050" b="1" dirty="0"/>
          </a:p>
          <a:p>
            <a:pPr algn="ctr">
              <a:lnSpc>
                <a:spcPct val="106000"/>
              </a:lnSpc>
            </a:pPr>
            <a:r>
              <a:rPr lang="hr-HR" sz="1050" dirty="0"/>
              <a:t>4 nova kapitalna tržišta</a:t>
            </a:r>
          </a:p>
          <a:p>
            <a:pPr algn="ctr">
              <a:lnSpc>
                <a:spcPct val="106000"/>
              </a:lnSpc>
            </a:pPr>
            <a:r>
              <a:rPr lang="hr-HR" sz="1050" dirty="0"/>
              <a:t>(&gt;100 </a:t>
            </a:r>
            <a:r>
              <a:rPr lang="hr-HR" sz="1050" dirty="0" err="1"/>
              <a:t>mil</a:t>
            </a:r>
            <a:r>
              <a:rPr lang="hr-HR" sz="1050" dirty="0"/>
              <a:t>. kn)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A31C46D-A4E5-9945-9398-6258BDA34782}"/>
              </a:ext>
            </a:extLst>
          </p:cNvPr>
          <p:cNvSpPr/>
          <p:nvPr/>
        </p:nvSpPr>
        <p:spPr>
          <a:xfrm>
            <a:off x="4660763" y="2514041"/>
            <a:ext cx="1893422" cy="365165"/>
          </a:xfrm>
          <a:prstGeom prst="rect">
            <a:avLst/>
          </a:prstGeom>
          <a:solidFill>
            <a:srgbClr val="8EB4E3"/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06000"/>
              </a:lnSpc>
            </a:pPr>
            <a:r>
              <a:rPr lang="hr-HR" b="1" dirty="0">
                <a:solidFill>
                  <a:schemeClr val="bg1"/>
                </a:solidFill>
              </a:rPr>
              <a:t>Izvoz 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A0022CE-E400-AB46-8FA3-B1E3E2D499B6}"/>
              </a:ext>
            </a:extLst>
          </p:cNvPr>
          <p:cNvSpPr/>
          <p:nvPr/>
        </p:nvSpPr>
        <p:spPr>
          <a:xfrm>
            <a:off x="6655295" y="2514041"/>
            <a:ext cx="1925367" cy="36516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06000"/>
              </a:lnSpc>
            </a:pPr>
            <a:r>
              <a:rPr lang="hr-HR" b="1" dirty="0">
                <a:solidFill>
                  <a:schemeClr val="bg1"/>
                </a:solidFill>
              </a:rPr>
              <a:t>Rast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EEFB0F7-5080-4D4D-8B66-DD6342814518}"/>
              </a:ext>
            </a:extLst>
          </p:cNvPr>
          <p:cNvSpPr/>
          <p:nvPr/>
        </p:nvSpPr>
        <p:spPr>
          <a:xfrm>
            <a:off x="6662821" y="2972835"/>
            <a:ext cx="1917842" cy="145033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06000"/>
              </a:lnSpc>
            </a:pPr>
            <a:r>
              <a:rPr lang="hr-HR" sz="1050" b="1" dirty="0"/>
              <a:t>Financije</a:t>
            </a:r>
          </a:p>
          <a:p>
            <a:pPr algn="ctr">
              <a:lnSpc>
                <a:spcPct val="106000"/>
              </a:lnSpc>
            </a:pPr>
            <a:endParaRPr lang="hr-HR" sz="1050" b="1" dirty="0"/>
          </a:p>
          <a:p>
            <a:pPr algn="ctr">
              <a:lnSpc>
                <a:spcPct val="106000"/>
              </a:lnSpc>
            </a:pPr>
            <a:endParaRPr lang="hr-HR" sz="1050" b="1" dirty="0"/>
          </a:p>
          <a:p>
            <a:pPr algn="ctr">
              <a:lnSpc>
                <a:spcPct val="106000"/>
              </a:lnSpc>
            </a:pPr>
            <a:endParaRPr lang="hr-HR" sz="1050" b="1" dirty="0"/>
          </a:p>
          <a:p>
            <a:pPr algn="ctr">
              <a:lnSpc>
                <a:spcPct val="106000"/>
              </a:lnSpc>
            </a:pPr>
            <a:endParaRPr lang="hr-HR" sz="1050" b="1" dirty="0"/>
          </a:p>
          <a:p>
            <a:pPr algn="ctr">
              <a:lnSpc>
                <a:spcPct val="106000"/>
              </a:lnSpc>
            </a:pPr>
            <a:endParaRPr lang="hr-HR" sz="1050" b="1" dirty="0"/>
          </a:p>
          <a:p>
            <a:pPr algn="ctr">
              <a:lnSpc>
                <a:spcPct val="106000"/>
              </a:lnSpc>
            </a:pPr>
            <a:r>
              <a:rPr lang="hr-HR" sz="1050" dirty="0"/>
              <a:t>4 milijarde kn</a:t>
            </a:r>
          </a:p>
          <a:p>
            <a:pPr algn="ctr">
              <a:lnSpc>
                <a:spcPct val="106000"/>
              </a:lnSpc>
            </a:pPr>
            <a:r>
              <a:rPr lang="hr-HR" sz="1050" dirty="0"/>
              <a:t>prihoda</a:t>
            </a:r>
          </a:p>
        </p:txBody>
      </p:sp>
      <p:sp>
        <p:nvSpPr>
          <p:cNvPr id="31" name="椭圆 19">
            <a:extLst>
              <a:ext uri="{FF2B5EF4-FFF2-40B4-BE49-F238E27FC236}">
                <a16:creationId xmlns:a16="http://schemas.microsoft.com/office/drawing/2014/main" id="{6DA11E96-9C37-2842-8BE8-90D701F564BB}"/>
              </a:ext>
            </a:extLst>
          </p:cNvPr>
          <p:cNvSpPr/>
          <p:nvPr/>
        </p:nvSpPr>
        <p:spPr bwMode="gray">
          <a:xfrm>
            <a:off x="1275963" y="3279359"/>
            <a:ext cx="621000" cy="621000"/>
          </a:xfrm>
          <a:prstGeom prst="ellipse">
            <a:avLst/>
          </a:prstGeom>
          <a:solidFill>
            <a:schemeClr val="bg1"/>
          </a:solidFill>
          <a:ln w="57150" algn="ctr">
            <a:solidFill>
              <a:srgbClr val="8EB4E3"/>
            </a:solidFill>
            <a:miter lim="800000"/>
            <a:headEnd/>
            <a:tailEnd/>
          </a:ln>
        </p:spPr>
        <p:txBody>
          <a:bodyPr wrap="square" lIns="66675" tIns="66675" rIns="66675" bIns="66675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050" b="1" dirty="0">
              <a:solidFill>
                <a:schemeClr val="bg1"/>
              </a:solidFill>
            </a:endParaRPr>
          </a:p>
        </p:txBody>
      </p:sp>
      <p:sp>
        <p:nvSpPr>
          <p:cNvPr id="32" name="椭圆 19">
            <a:extLst>
              <a:ext uri="{FF2B5EF4-FFF2-40B4-BE49-F238E27FC236}">
                <a16:creationId xmlns:a16="http://schemas.microsoft.com/office/drawing/2014/main" id="{0633F098-1113-904A-857F-8EA93127664F}"/>
              </a:ext>
            </a:extLst>
          </p:cNvPr>
          <p:cNvSpPr/>
          <p:nvPr/>
        </p:nvSpPr>
        <p:spPr bwMode="gray">
          <a:xfrm>
            <a:off x="3286468" y="3279359"/>
            <a:ext cx="621000" cy="621000"/>
          </a:xfrm>
          <a:prstGeom prst="ellipse">
            <a:avLst/>
          </a:prstGeom>
          <a:solidFill>
            <a:schemeClr val="bg1"/>
          </a:solidFill>
          <a:ln w="57150" algn="ctr">
            <a:solidFill>
              <a:srgbClr val="8EB4E3"/>
            </a:solidFill>
            <a:miter lim="800000"/>
            <a:headEnd/>
            <a:tailEnd/>
          </a:ln>
        </p:spPr>
        <p:txBody>
          <a:bodyPr wrap="square" lIns="66675" tIns="66675" rIns="66675" bIns="66675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050" b="1" dirty="0">
              <a:solidFill>
                <a:schemeClr val="bg1"/>
              </a:solidFill>
            </a:endParaRPr>
          </a:p>
        </p:txBody>
      </p:sp>
      <p:sp>
        <p:nvSpPr>
          <p:cNvPr id="33" name="椭圆 19">
            <a:extLst>
              <a:ext uri="{FF2B5EF4-FFF2-40B4-BE49-F238E27FC236}">
                <a16:creationId xmlns:a16="http://schemas.microsoft.com/office/drawing/2014/main" id="{E8577D0D-702F-4E4A-93DA-5A9AB20C42A3}"/>
              </a:ext>
            </a:extLst>
          </p:cNvPr>
          <p:cNvSpPr/>
          <p:nvPr/>
        </p:nvSpPr>
        <p:spPr bwMode="gray">
          <a:xfrm>
            <a:off x="5290297" y="3276359"/>
            <a:ext cx="621000" cy="621000"/>
          </a:xfrm>
          <a:prstGeom prst="ellipse">
            <a:avLst/>
          </a:prstGeom>
          <a:solidFill>
            <a:schemeClr val="bg1"/>
          </a:solidFill>
          <a:ln w="57150" algn="ctr">
            <a:solidFill>
              <a:srgbClr val="8EB4E3"/>
            </a:solidFill>
            <a:miter lim="800000"/>
            <a:headEnd/>
            <a:tailEnd/>
          </a:ln>
        </p:spPr>
        <p:txBody>
          <a:bodyPr wrap="square" lIns="66675" tIns="66675" rIns="66675" bIns="66675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050" b="1" dirty="0">
              <a:solidFill>
                <a:schemeClr val="bg1"/>
              </a:solidFill>
            </a:endParaRPr>
          </a:p>
        </p:txBody>
      </p:sp>
      <p:sp>
        <p:nvSpPr>
          <p:cNvPr id="37" name="椭圆 19">
            <a:extLst>
              <a:ext uri="{FF2B5EF4-FFF2-40B4-BE49-F238E27FC236}">
                <a16:creationId xmlns:a16="http://schemas.microsoft.com/office/drawing/2014/main" id="{5EC134A1-AC0B-2D49-8791-507E9897C2D0}"/>
              </a:ext>
            </a:extLst>
          </p:cNvPr>
          <p:cNvSpPr/>
          <p:nvPr/>
        </p:nvSpPr>
        <p:spPr bwMode="gray">
          <a:xfrm>
            <a:off x="7311241" y="3276359"/>
            <a:ext cx="621000" cy="621000"/>
          </a:xfrm>
          <a:prstGeom prst="ellipse">
            <a:avLst/>
          </a:prstGeom>
          <a:solidFill>
            <a:schemeClr val="bg1"/>
          </a:solidFill>
          <a:ln w="57150" algn="ctr">
            <a:solidFill>
              <a:srgbClr val="8EB4E3"/>
            </a:solidFill>
            <a:miter lim="800000"/>
            <a:headEnd/>
            <a:tailEnd/>
          </a:ln>
        </p:spPr>
        <p:txBody>
          <a:bodyPr wrap="square" lIns="66675" tIns="66675" rIns="66675" bIns="66675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050" b="1" dirty="0">
              <a:solidFill>
                <a:schemeClr val="bg1"/>
              </a:solidFill>
            </a:endParaRPr>
          </a:p>
        </p:txBody>
      </p:sp>
      <p:pic>
        <p:nvPicPr>
          <p:cNvPr id="5" name="Picture 4" descr="Shape&#10;&#10;Description automatically generated with low confidence">
            <a:extLst>
              <a:ext uri="{FF2B5EF4-FFF2-40B4-BE49-F238E27FC236}">
                <a16:creationId xmlns:a16="http://schemas.microsoft.com/office/drawing/2014/main" id="{756E2728-0FDB-3D45-92A2-16EE1AF8ECF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6468" y="3276359"/>
            <a:ext cx="621000" cy="621000"/>
          </a:xfrm>
          <a:prstGeom prst="rect">
            <a:avLst/>
          </a:prstGeom>
        </p:spPr>
      </p:pic>
      <p:pic>
        <p:nvPicPr>
          <p:cNvPr id="8" name="Picture 7" descr="Shape&#10;&#10;Description automatically generated with low confidence">
            <a:extLst>
              <a:ext uri="{FF2B5EF4-FFF2-40B4-BE49-F238E27FC236}">
                <a16:creationId xmlns:a16="http://schemas.microsoft.com/office/drawing/2014/main" id="{1656F510-79F8-D041-A1B1-CF09032F3AD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7699" y="3310416"/>
            <a:ext cx="560559" cy="560559"/>
          </a:xfrm>
          <a:prstGeom prst="rect">
            <a:avLst/>
          </a:prstGeom>
        </p:spPr>
      </p:pic>
      <p:pic>
        <p:nvPicPr>
          <p:cNvPr id="10" name="Picture 9" descr="Shape&#10;&#10;Description automatically generated with low confidence">
            <a:extLst>
              <a:ext uri="{FF2B5EF4-FFF2-40B4-BE49-F238E27FC236}">
                <a16:creationId xmlns:a16="http://schemas.microsoft.com/office/drawing/2014/main" id="{FA56EE60-BCBD-2540-B9AE-93801B057DD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8518" y="3388914"/>
            <a:ext cx="395890" cy="39589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E35ACBC-D342-0841-B4DD-19493F907E4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2492" y="3338553"/>
            <a:ext cx="496609" cy="496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432611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00342B22-7E1B-4614-8240-FB05333FBBE1}"/>
              </a:ext>
            </a:extLst>
          </p:cNvPr>
          <p:cNvSpPr/>
          <p:nvPr/>
        </p:nvSpPr>
        <p:spPr bwMode="gray">
          <a:xfrm>
            <a:off x="437827" y="2360757"/>
            <a:ext cx="2562446" cy="825480"/>
          </a:xfrm>
          <a:prstGeom prst="rect">
            <a:avLst/>
          </a:prstGeom>
          <a:solidFill>
            <a:srgbClr val="E7EAF2"/>
          </a:solidFill>
          <a:ln w="19050" algn="ctr">
            <a:noFill/>
            <a:miter lim="800000"/>
            <a:headEnd/>
            <a:tailEnd/>
          </a:ln>
        </p:spPr>
        <p:txBody>
          <a:bodyPr wrap="square" lIns="0" tIns="50006" rIns="0" bIns="50006" rtlCol="0" anchor="ctr"/>
          <a:lstStyle/>
          <a:p>
            <a:pPr algn="ctr" defTabSz="5143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500" b="1" dirty="0">
                <a:latin typeface="+mj-lt"/>
                <a:ea typeface="+mn-ea"/>
              </a:rPr>
              <a:t>Razvoj inovacija i tehnološka modernizacija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D47C3D0-9294-4E67-AB9E-8C4EC35830E7}"/>
              </a:ext>
            </a:extLst>
          </p:cNvPr>
          <p:cNvSpPr/>
          <p:nvPr/>
        </p:nvSpPr>
        <p:spPr bwMode="gray">
          <a:xfrm>
            <a:off x="3188181" y="2348880"/>
            <a:ext cx="2399336" cy="825480"/>
          </a:xfrm>
          <a:prstGeom prst="rect">
            <a:avLst/>
          </a:prstGeom>
          <a:solidFill>
            <a:srgbClr val="DCDCDC"/>
          </a:solidFill>
          <a:ln w="19050" algn="ctr">
            <a:noFill/>
            <a:miter lim="800000"/>
            <a:headEnd/>
            <a:tailEnd/>
          </a:ln>
        </p:spPr>
        <p:txBody>
          <a:bodyPr wrap="square" lIns="50006" tIns="50006" rIns="50006" bIns="50006" rtlCol="0" anchor="ctr"/>
          <a:lstStyle/>
          <a:p>
            <a:pPr algn="ctr" defTabSz="5143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500" b="1" dirty="0">
                <a:latin typeface="+mj-lt"/>
                <a:ea typeface="Verdana" panose="020B0604030504040204" pitchFamily="34" charset="0"/>
              </a:rPr>
              <a:t>Digitalna evolucija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FAF61CD-CF31-4440-96F0-F9889B982FD8}"/>
              </a:ext>
            </a:extLst>
          </p:cNvPr>
          <p:cNvSpPr/>
          <p:nvPr/>
        </p:nvSpPr>
        <p:spPr bwMode="gray">
          <a:xfrm>
            <a:off x="5775425" y="2360757"/>
            <a:ext cx="2529283" cy="825480"/>
          </a:xfrm>
          <a:prstGeom prst="rect">
            <a:avLst/>
          </a:prstGeom>
          <a:solidFill>
            <a:srgbClr val="BED1EA"/>
          </a:solidFill>
          <a:ln w="19050" algn="ctr">
            <a:noFill/>
            <a:miter lim="800000"/>
            <a:headEnd/>
            <a:tailEnd/>
          </a:ln>
        </p:spPr>
        <p:txBody>
          <a:bodyPr wrap="square" lIns="50006" tIns="50006" rIns="50006" bIns="50006" rtlCol="0" anchor="ctr"/>
          <a:lstStyle/>
          <a:p>
            <a:pPr algn="ctr" defTabSz="5143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500" b="1" dirty="0">
                <a:latin typeface="+mj-lt"/>
                <a:ea typeface="Verdana" panose="020B0604030504040204" pitchFamily="34" charset="0"/>
              </a:rPr>
              <a:t>Osnaživanje prodaje 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6648C61-80A0-4108-B4D2-7F9AE14A671C}"/>
              </a:ext>
            </a:extLst>
          </p:cNvPr>
          <p:cNvSpPr/>
          <p:nvPr/>
        </p:nvSpPr>
        <p:spPr bwMode="gray">
          <a:xfrm>
            <a:off x="433744" y="3783273"/>
            <a:ext cx="2577539" cy="850801"/>
          </a:xfrm>
          <a:prstGeom prst="rect">
            <a:avLst/>
          </a:prstGeom>
          <a:solidFill>
            <a:srgbClr val="8EB4E3"/>
          </a:solidFill>
          <a:ln w="19050" algn="ctr">
            <a:noFill/>
            <a:miter lim="800000"/>
            <a:headEnd/>
            <a:tailEnd/>
          </a:ln>
        </p:spPr>
        <p:txBody>
          <a:bodyPr wrap="square" lIns="50006" tIns="50006" rIns="50006" bIns="50006" rtlCol="0" anchor="ctr"/>
          <a:lstStyle/>
          <a:p>
            <a:pPr algn="ctr" defTabSz="5143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500" b="1" dirty="0">
                <a:solidFill>
                  <a:prstClr val="white"/>
                </a:solidFill>
                <a:latin typeface="+mj-lt"/>
                <a:ea typeface="+mn-ea"/>
              </a:rPr>
              <a:t>Unaprjeđenje upravljanja ljudskim potencijalima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60905B7-5FDB-4581-9BF5-CEC0F781DFDB}"/>
              </a:ext>
            </a:extLst>
          </p:cNvPr>
          <p:cNvSpPr/>
          <p:nvPr/>
        </p:nvSpPr>
        <p:spPr bwMode="gray">
          <a:xfrm>
            <a:off x="5775425" y="3771395"/>
            <a:ext cx="2529283" cy="862679"/>
          </a:xfrm>
          <a:prstGeom prst="rect">
            <a:avLst/>
          </a:prstGeom>
          <a:solidFill>
            <a:srgbClr val="002060"/>
          </a:solidFill>
          <a:ln w="19050" algn="ctr">
            <a:solidFill>
              <a:srgbClr val="002060"/>
            </a:solidFill>
            <a:miter lim="800000"/>
            <a:headEnd/>
            <a:tailEnd/>
          </a:ln>
        </p:spPr>
        <p:txBody>
          <a:bodyPr wrap="square" lIns="50006" tIns="50006" rIns="50006" bIns="50006" rtlCol="0" anchor="ctr"/>
          <a:lstStyle/>
          <a:p>
            <a:pPr algn="ctr" defTabSz="5143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500" b="1" dirty="0">
                <a:solidFill>
                  <a:prstClr val="white"/>
                </a:solidFill>
                <a:latin typeface="+mj-lt"/>
                <a:ea typeface="+mn-ea"/>
              </a:rPr>
              <a:t>Akvizicije i strateška partnerstva te investicije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A307FFD1-F6D3-4BBB-B702-8565D5918A2A}"/>
              </a:ext>
            </a:extLst>
          </p:cNvPr>
          <p:cNvSpPr/>
          <p:nvPr/>
        </p:nvSpPr>
        <p:spPr bwMode="gray">
          <a:xfrm>
            <a:off x="3188181" y="3771395"/>
            <a:ext cx="2399336" cy="862679"/>
          </a:xfrm>
          <a:prstGeom prst="rect">
            <a:avLst/>
          </a:prstGeom>
          <a:solidFill>
            <a:srgbClr val="0070C0"/>
          </a:solidFill>
          <a:ln w="19050" algn="ctr">
            <a:noFill/>
            <a:miter lim="800000"/>
            <a:headEnd/>
            <a:tailEnd/>
          </a:ln>
        </p:spPr>
        <p:txBody>
          <a:bodyPr wrap="square" lIns="50006" tIns="50006" rIns="50006" bIns="50006" rtlCol="0" anchor="ctr"/>
          <a:lstStyle/>
          <a:p>
            <a:pPr algn="ctr" defTabSz="5143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500" b="1" dirty="0">
                <a:solidFill>
                  <a:prstClr val="white"/>
                </a:solidFill>
                <a:latin typeface="+mj-lt"/>
                <a:ea typeface="+mn-ea"/>
              </a:rPr>
              <a:t>Preustroj operativnog modela</a:t>
            </a:r>
          </a:p>
        </p:txBody>
      </p:sp>
      <p:sp>
        <p:nvSpPr>
          <p:cNvPr id="26" name="Oval 26">
            <a:extLst>
              <a:ext uri="{FF2B5EF4-FFF2-40B4-BE49-F238E27FC236}">
                <a16:creationId xmlns:a16="http://schemas.microsoft.com/office/drawing/2014/main" id="{0849D468-3A49-FA46-873E-3BC261CCFC4D}"/>
              </a:ext>
            </a:extLst>
          </p:cNvPr>
          <p:cNvSpPr>
            <a:spLocks noChangeAspect="1" noChangeArrowheads="1"/>
          </p:cNvSpPr>
          <p:nvPr>
            <p:custDataLst>
              <p:tags r:id="rId1"/>
            </p:custDataLst>
          </p:nvPr>
        </p:nvSpPr>
        <p:spPr bwMode="auto">
          <a:xfrm>
            <a:off x="1474547" y="1980523"/>
            <a:ext cx="522169" cy="519598"/>
          </a:xfrm>
          <a:prstGeom prst="ellipse">
            <a:avLst/>
          </a:prstGeom>
          <a:solidFill>
            <a:schemeClr val="bg1"/>
          </a:solidFill>
          <a:ln w="57150" algn="ctr">
            <a:solidFill>
              <a:srgbClr val="E7EAF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7160" tIns="0" rIns="137160" bIns="0" anchor="ctr"/>
          <a:lstStyle>
            <a:lvl1pPr>
              <a:spcAft>
                <a:spcPct val="50000"/>
              </a:spcAft>
              <a:buClr>
                <a:schemeClr val="accent2"/>
              </a:buClr>
              <a:buFont typeface="Wingdings" panose="05000000000000000000" pitchFamily="2" charset="2"/>
              <a:buChar char="•"/>
              <a:defRPr sz="16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Aft>
                <a:spcPct val="500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Aft>
                <a:spcPct val="50000"/>
              </a:spcAft>
              <a:buClr>
                <a:schemeClr val="accent2"/>
              </a:buClr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Aft>
                <a:spcPct val="500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Aft>
                <a:spcPct val="50000"/>
              </a:spcAft>
              <a:buClr>
                <a:schemeClr val="accent2"/>
              </a:buClr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chemeClr val="accent2"/>
              </a:buClr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chemeClr val="accent2"/>
              </a:buClr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chemeClr val="accent2"/>
              </a:buClr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chemeClr val="accent2"/>
              </a:buClr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Aft>
                <a:spcPct val="0"/>
              </a:spcAft>
              <a:buClrTx/>
              <a:buFontTx/>
              <a:buNone/>
            </a:pPr>
            <a:r>
              <a:rPr lang="en-US" altLang="en-US" sz="2700" i="0" dirty="0">
                <a:solidFill>
                  <a:srgbClr val="E7EAF2"/>
                </a:solidFill>
              </a:rPr>
              <a:t>1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F4F5AEDB-9019-1D4A-9550-1E36A18F2941}"/>
              </a:ext>
            </a:extLst>
          </p:cNvPr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4126765" y="1980523"/>
            <a:ext cx="522169" cy="519598"/>
          </a:xfrm>
          <a:prstGeom prst="ellipse">
            <a:avLst/>
          </a:prstGeom>
          <a:solidFill>
            <a:schemeClr val="bg1"/>
          </a:solidFill>
          <a:ln w="57150" algn="ctr">
            <a:solidFill>
              <a:srgbClr val="DCDCD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7160" tIns="0" rIns="137160" bIns="0" anchor="ctr"/>
          <a:lstStyle>
            <a:lvl1pPr>
              <a:spcAft>
                <a:spcPct val="50000"/>
              </a:spcAft>
              <a:buClr>
                <a:schemeClr val="accent2"/>
              </a:buClr>
              <a:buFont typeface="Wingdings" panose="05000000000000000000" pitchFamily="2" charset="2"/>
              <a:buChar char="•"/>
              <a:defRPr sz="16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Aft>
                <a:spcPct val="500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Aft>
                <a:spcPct val="50000"/>
              </a:spcAft>
              <a:buClr>
                <a:schemeClr val="accent2"/>
              </a:buClr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Aft>
                <a:spcPct val="500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Aft>
                <a:spcPct val="50000"/>
              </a:spcAft>
              <a:buClr>
                <a:schemeClr val="accent2"/>
              </a:buClr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chemeClr val="accent2"/>
              </a:buClr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chemeClr val="accent2"/>
              </a:buClr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chemeClr val="accent2"/>
              </a:buClr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chemeClr val="accent2"/>
              </a:buClr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Aft>
                <a:spcPct val="0"/>
              </a:spcAft>
              <a:buClrTx/>
              <a:buFontTx/>
              <a:buNone/>
            </a:pPr>
            <a:r>
              <a:rPr lang="en-US" altLang="en-US" sz="2700" i="0" dirty="0">
                <a:solidFill>
                  <a:srgbClr val="DCDCDC"/>
                </a:solidFill>
              </a:rPr>
              <a:t>2</a:t>
            </a:r>
          </a:p>
        </p:txBody>
      </p:sp>
      <p:sp>
        <p:nvSpPr>
          <p:cNvPr id="28" name="Oval 26">
            <a:extLst>
              <a:ext uri="{FF2B5EF4-FFF2-40B4-BE49-F238E27FC236}">
                <a16:creationId xmlns:a16="http://schemas.microsoft.com/office/drawing/2014/main" id="{477D0AE9-A1C1-824B-AE93-B24B9F373BF2}"/>
              </a:ext>
            </a:extLst>
          </p:cNvPr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6778982" y="1980523"/>
            <a:ext cx="522169" cy="519598"/>
          </a:xfrm>
          <a:prstGeom prst="ellipse">
            <a:avLst/>
          </a:prstGeom>
          <a:solidFill>
            <a:schemeClr val="bg1"/>
          </a:solidFill>
          <a:ln w="57150" algn="ctr">
            <a:solidFill>
              <a:srgbClr val="BED1E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7160" tIns="0" rIns="137160" bIns="0" anchor="ctr"/>
          <a:lstStyle>
            <a:lvl1pPr>
              <a:spcAft>
                <a:spcPct val="50000"/>
              </a:spcAft>
              <a:buClr>
                <a:schemeClr val="accent2"/>
              </a:buClr>
              <a:buFont typeface="Wingdings" panose="05000000000000000000" pitchFamily="2" charset="2"/>
              <a:buChar char="•"/>
              <a:defRPr sz="16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Aft>
                <a:spcPct val="500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Aft>
                <a:spcPct val="50000"/>
              </a:spcAft>
              <a:buClr>
                <a:schemeClr val="accent2"/>
              </a:buClr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Aft>
                <a:spcPct val="500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Aft>
                <a:spcPct val="50000"/>
              </a:spcAft>
              <a:buClr>
                <a:schemeClr val="accent2"/>
              </a:buClr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chemeClr val="accent2"/>
              </a:buClr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chemeClr val="accent2"/>
              </a:buClr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chemeClr val="accent2"/>
              </a:buClr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chemeClr val="accent2"/>
              </a:buClr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Aft>
                <a:spcPct val="0"/>
              </a:spcAft>
              <a:buClrTx/>
              <a:buFontTx/>
              <a:buNone/>
            </a:pPr>
            <a:r>
              <a:rPr lang="en-US" altLang="en-US" sz="2700" i="0" dirty="0">
                <a:solidFill>
                  <a:srgbClr val="BED1EA"/>
                </a:solidFill>
              </a:rPr>
              <a:t>3</a:t>
            </a:r>
          </a:p>
        </p:txBody>
      </p:sp>
      <p:sp>
        <p:nvSpPr>
          <p:cNvPr id="29" name="Oval 26">
            <a:extLst>
              <a:ext uri="{FF2B5EF4-FFF2-40B4-BE49-F238E27FC236}">
                <a16:creationId xmlns:a16="http://schemas.microsoft.com/office/drawing/2014/main" id="{12D6A97E-98C0-584B-A60C-4221EB948F7A}"/>
              </a:ext>
            </a:extLst>
          </p:cNvPr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1463200" y="3379198"/>
            <a:ext cx="522169" cy="519598"/>
          </a:xfrm>
          <a:prstGeom prst="ellipse">
            <a:avLst/>
          </a:prstGeom>
          <a:solidFill>
            <a:schemeClr val="bg1"/>
          </a:solidFill>
          <a:ln w="57150" algn="ctr">
            <a:solidFill>
              <a:srgbClr val="8EB4E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7160" tIns="0" rIns="137160" bIns="0" anchor="ctr"/>
          <a:lstStyle>
            <a:lvl1pPr>
              <a:spcAft>
                <a:spcPct val="50000"/>
              </a:spcAft>
              <a:buClr>
                <a:schemeClr val="accent2"/>
              </a:buClr>
              <a:buFont typeface="Wingdings" panose="05000000000000000000" pitchFamily="2" charset="2"/>
              <a:buChar char="•"/>
              <a:defRPr sz="16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Aft>
                <a:spcPct val="500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Aft>
                <a:spcPct val="50000"/>
              </a:spcAft>
              <a:buClr>
                <a:schemeClr val="accent2"/>
              </a:buClr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Aft>
                <a:spcPct val="500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Aft>
                <a:spcPct val="50000"/>
              </a:spcAft>
              <a:buClr>
                <a:schemeClr val="accent2"/>
              </a:buClr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chemeClr val="accent2"/>
              </a:buClr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chemeClr val="accent2"/>
              </a:buClr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chemeClr val="accent2"/>
              </a:buClr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chemeClr val="accent2"/>
              </a:buClr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Aft>
                <a:spcPct val="0"/>
              </a:spcAft>
              <a:buClrTx/>
              <a:buFontTx/>
              <a:buNone/>
            </a:pPr>
            <a:r>
              <a:rPr lang="en-US" altLang="en-US" sz="2700" i="0" dirty="0">
                <a:solidFill>
                  <a:srgbClr val="8EB4E3"/>
                </a:solidFill>
              </a:rPr>
              <a:t>4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9709A221-4D11-2440-A50F-A30F97637B75}"/>
              </a:ext>
            </a:extLst>
          </p:cNvPr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4115417" y="3379198"/>
            <a:ext cx="522169" cy="519598"/>
          </a:xfrm>
          <a:prstGeom prst="ellipse">
            <a:avLst/>
          </a:prstGeom>
          <a:solidFill>
            <a:schemeClr val="bg1"/>
          </a:solidFill>
          <a:ln w="57150" algn="ctr">
            <a:solidFill>
              <a:srgbClr val="0070C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7160" tIns="0" rIns="137160" bIns="0" anchor="ctr"/>
          <a:lstStyle>
            <a:lvl1pPr>
              <a:spcAft>
                <a:spcPct val="50000"/>
              </a:spcAft>
              <a:buClr>
                <a:schemeClr val="accent2"/>
              </a:buClr>
              <a:buFont typeface="Wingdings" panose="05000000000000000000" pitchFamily="2" charset="2"/>
              <a:buChar char="•"/>
              <a:defRPr sz="16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Aft>
                <a:spcPct val="500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Aft>
                <a:spcPct val="50000"/>
              </a:spcAft>
              <a:buClr>
                <a:schemeClr val="accent2"/>
              </a:buClr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Aft>
                <a:spcPct val="500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Aft>
                <a:spcPct val="50000"/>
              </a:spcAft>
              <a:buClr>
                <a:schemeClr val="accent2"/>
              </a:buClr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chemeClr val="accent2"/>
              </a:buClr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chemeClr val="accent2"/>
              </a:buClr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chemeClr val="accent2"/>
              </a:buClr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chemeClr val="accent2"/>
              </a:buClr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Aft>
                <a:spcPct val="0"/>
              </a:spcAft>
              <a:buClrTx/>
              <a:buFontTx/>
              <a:buNone/>
            </a:pPr>
            <a:r>
              <a:rPr lang="en-US" altLang="en-US" sz="2700" i="0" dirty="0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31" name="Oval 26">
            <a:extLst>
              <a:ext uri="{FF2B5EF4-FFF2-40B4-BE49-F238E27FC236}">
                <a16:creationId xmlns:a16="http://schemas.microsoft.com/office/drawing/2014/main" id="{23036867-21AA-CB4B-B06C-9B0966E1D21C}"/>
              </a:ext>
            </a:extLst>
          </p:cNvPr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6767635" y="3379198"/>
            <a:ext cx="522169" cy="519598"/>
          </a:xfrm>
          <a:prstGeom prst="ellipse">
            <a:avLst/>
          </a:prstGeom>
          <a:solidFill>
            <a:schemeClr val="bg1"/>
          </a:solidFill>
          <a:ln w="57150" algn="ctr">
            <a:solidFill>
              <a:srgbClr val="00206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7160" tIns="0" rIns="137160" bIns="0" anchor="ctr"/>
          <a:lstStyle>
            <a:lvl1pPr>
              <a:spcAft>
                <a:spcPct val="50000"/>
              </a:spcAft>
              <a:buClr>
                <a:schemeClr val="accent2"/>
              </a:buClr>
              <a:buFont typeface="Wingdings" panose="05000000000000000000" pitchFamily="2" charset="2"/>
              <a:buChar char="•"/>
              <a:defRPr sz="16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Aft>
                <a:spcPct val="500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Aft>
                <a:spcPct val="50000"/>
              </a:spcAft>
              <a:buClr>
                <a:schemeClr val="accent2"/>
              </a:buClr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Aft>
                <a:spcPct val="500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Aft>
                <a:spcPct val="50000"/>
              </a:spcAft>
              <a:buClr>
                <a:schemeClr val="accent2"/>
              </a:buClr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chemeClr val="accent2"/>
              </a:buClr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chemeClr val="accent2"/>
              </a:buClr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chemeClr val="accent2"/>
              </a:buClr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chemeClr val="accent2"/>
              </a:buClr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Aft>
                <a:spcPct val="0"/>
              </a:spcAft>
              <a:buClrTx/>
              <a:buFontTx/>
              <a:buNone/>
            </a:pPr>
            <a:r>
              <a:rPr lang="en-US" altLang="en-US" sz="2700" i="0" dirty="0">
                <a:solidFill>
                  <a:srgbClr val="002060"/>
                </a:solidFill>
              </a:rPr>
              <a:t>6</a:t>
            </a:r>
          </a:p>
        </p:txBody>
      </p:sp>
      <p:sp>
        <p:nvSpPr>
          <p:cNvPr id="32" name="Title 4">
            <a:extLst>
              <a:ext uri="{FF2B5EF4-FFF2-40B4-BE49-F238E27FC236}">
                <a16:creationId xmlns:a16="http://schemas.microsoft.com/office/drawing/2014/main" id="{9AAA93B4-23A1-AA49-875A-6DACBB2FA702}"/>
              </a:ext>
            </a:extLst>
          </p:cNvPr>
          <p:cNvSpPr txBox="1">
            <a:spLocks/>
          </p:cNvSpPr>
          <p:nvPr/>
        </p:nvSpPr>
        <p:spPr bwMode="gray">
          <a:xfrm>
            <a:off x="468313" y="466891"/>
            <a:ext cx="8391525" cy="5195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2100" kern="1200">
                <a:solidFill>
                  <a:schemeClr val="tx1"/>
                </a:solidFill>
                <a:latin typeface="+mj-lt"/>
                <a:ea typeface="+mj-ea"/>
                <a:cs typeface="Calibri Light" panose="020F0302020204030204" pitchFamily="34" charset="0"/>
              </a:defRPr>
            </a:lvl1pPr>
          </a:lstStyle>
          <a:p>
            <a:r>
              <a:rPr lang="hr-HR" sz="3200" dirty="0">
                <a:solidFill>
                  <a:srgbClr val="1E2864"/>
                </a:solidFill>
                <a:ea typeface="ＭＳ Ｐゴシック" charset="0"/>
              </a:rPr>
              <a:t>Šest transformacijskih poluga</a:t>
            </a:r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C2BBDDF9-2688-6C49-854A-CD7BA4DD1C4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80816" y="1134754"/>
            <a:ext cx="1190441" cy="457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49174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Rectangle 109">
            <a:extLst>
              <a:ext uri="{FF2B5EF4-FFF2-40B4-BE49-F238E27FC236}">
                <a16:creationId xmlns:a16="http://schemas.microsoft.com/office/drawing/2014/main" id="{C1B3126E-B9DE-F349-AF69-19A2B6452517}"/>
              </a:ext>
            </a:extLst>
          </p:cNvPr>
          <p:cNvSpPr/>
          <p:nvPr/>
        </p:nvSpPr>
        <p:spPr bwMode="gray">
          <a:xfrm>
            <a:off x="4413189" y="2796430"/>
            <a:ext cx="3975485" cy="1391499"/>
          </a:xfrm>
          <a:prstGeom prst="rect">
            <a:avLst/>
          </a:prstGeom>
          <a:solidFill>
            <a:srgbClr val="8EB4E3">
              <a:alpha val="53000"/>
            </a:srgbClr>
          </a:solidFill>
          <a:ln w="19050" algn="ctr">
            <a:noFill/>
            <a:prstDash val="dash"/>
            <a:miter lim="800000"/>
            <a:headEnd/>
            <a:tailEnd/>
          </a:ln>
        </p:spPr>
        <p:txBody>
          <a:bodyPr wrap="square" lIns="66675" tIns="66675" rIns="66675" bIns="66675" rtlCol="0" anchor="ctr"/>
          <a:lstStyle/>
          <a:p>
            <a:pPr algn="ctr" defTabSz="914378" eaLnBrk="1" fontAlgn="auto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hr-HR" sz="1200" b="1" dirty="0">
              <a:solidFill>
                <a:prstClr val="white"/>
              </a:solidFill>
              <a:latin typeface="+mj-lt"/>
              <a:ea typeface="+mn-ea"/>
            </a:endParaRP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65948435-3668-6743-ADED-33F22B60FDFB}"/>
              </a:ext>
            </a:extLst>
          </p:cNvPr>
          <p:cNvSpPr/>
          <p:nvPr/>
        </p:nvSpPr>
        <p:spPr bwMode="gray">
          <a:xfrm>
            <a:off x="2502255" y="2037400"/>
            <a:ext cx="5872307" cy="672517"/>
          </a:xfrm>
          <a:prstGeom prst="rect">
            <a:avLst/>
          </a:prstGeom>
          <a:solidFill>
            <a:srgbClr val="E7EAF2">
              <a:alpha val="28000"/>
            </a:srgbClr>
          </a:solidFill>
          <a:ln w="19050" algn="ctr">
            <a:noFill/>
            <a:prstDash val="dash"/>
            <a:miter lim="800000"/>
            <a:headEnd/>
            <a:tailEnd/>
          </a:ln>
        </p:spPr>
        <p:txBody>
          <a:bodyPr wrap="square" lIns="66675" tIns="66675" rIns="66675" bIns="66675" rtlCol="0" anchor="ctr"/>
          <a:lstStyle/>
          <a:p>
            <a:pPr algn="ctr" defTabSz="914378" eaLnBrk="1" fontAlgn="auto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hr-HR" sz="1200" b="1" dirty="0">
              <a:solidFill>
                <a:prstClr val="white"/>
              </a:solidFill>
              <a:latin typeface="+mj-lt"/>
              <a:ea typeface="+mn-ea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B49B322C-C8B7-7243-A1CE-5C568BFBDDE7}"/>
              </a:ext>
            </a:extLst>
          </p:cNvPr>
          <p:cNvSpPr/>
          <p:nvPr/>
        </p:nvSpPr>
        <p:spPr bwMode="gray">
          <a:xfrm>
            <a:off x="4462351" y="4523669"/>
            <a:ext cx="3933636" cy="859241"/>
          </a:xfrm>
          <a:prstGeom prst="rect">
            <a:avLst/>
          </a:prstGeom>
          <a:solidFill>
            <a:srgbClr val="E7EAF2">
              <a:alpha val="28000"/>
            </a:srgbClr>
          </a:solidFill>
          <a:ln w="19050" algn="ctr">
            <a:noFill/>
            <a:prstDash val="dash"/>
            <a:miter lim="800000"/>
            <a:headEnd/>
            <a:tailEnd/>
          </a:ln>
        </p:spPr>
        <p:txBody>
          <a:bodyPr wrap="square" lIns="66675" tIns="66675" rIns="66675" bIns="66675" rtlCol="0" anchor="ctr"/>
          <a:lstStyle/>
          <a:p>
            <a:pPr algn="ctr" defTabSz="914378" eaLnBrk="1" fontAlgn="auto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hr-HR" sz="1200" b="1" dirty="0">
              <a:solidFill>
                <a:prstClr val="white"/>
              </a:solidFill>
              <a:latin typeface="+mj-lt"/>
              <a:ea typeface="+mn-ea"/>
            </a:endParaRPr>
          </a:p>
        </p:txBody>
      </p:sp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A5C916F0-8972-4F3D-BD46-3CB4027B5E4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91" y="85844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think-cell Slide" r:id="rId5" imgW="415" imgH="416" progId="TCLayout.ActiveDocument.1">
                  <p:embed/>
                </p:oleObj>
              </mc:Choice>
              <mc:Fallback>
                <p:oleObj name="think-cell Slide" r:id="rId5" imgW="415" imgH="41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A5C916F0-8972-4F3D-BD46-3CB4027B5E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1" y="85844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0" name="Rectangle 149">
            <a:extLst>
              <a:ext uri="{FF2B5EF4-FFF2-40B4-BE49-F238E27FC236}">
                <a16:creationId xmlns:a16="http://schemas.microsoft.com/office/drawing/2014/main" id="{E92A53D4-4D7C-4A09-B527-FE86BC037ED7}"/>
              </a:ext>
            </a:extLst>
          </p:cNvPr>
          <p:cNvSpPr/>
          <p:nvPr/>
        </p:nvSpPr>
        <p:spPr>
          <a:xfrm>
            <a:off x="4905258" y="1964849"/>
            <a:ext cx="3379572" cy="84253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hr-HR" sz="1500" b="1" dirty="0"/>
              <a:t>Fokus Matice</a:t>
            </a:r>
          </a:p>
          <a:p>
            <a:pPr algn="ctr"/>
            <a:endParaRPr lang="hr-HR" sz="975" dirty="0"/>
          </a:p>
          <a:p>
            <a:pPr algn="ctr"/>
            <a:r>
              <a:rPr lang="hr-HR" sz="1200" dirty="0"/>
              <a:t>Fokus na strateške i financijske ciljeve Koncerna</a:t>
            </a: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244B6CC4-7CED-493E-92D2-2F7787ECD4D7}"/>
              </a:ext>
            </a:extLst>
          </p:cNvPr>
          <p:cNvSpPr/>
          <p:nvPr/>
        </p:nvSpPr>
        <p:spPr>
          <a:xfrm>
            <a:off x="4965394" y="3087800"/>
            <a:ext cx="3379572" cy="84253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hr-HR" sz="1500" b="1" dirty="0"/>
              <a:t>Fokus Divizije</a:t>
            </a:r>
          </a:p>
          <a:p>
            <a:pPr algn="ctr"/>
            <a:endParaRPr lang="hr-HR" sz="975" dirty="0"/>
          </a:p>
          <a:p>
            <a:pPr algn="ctr"/>
            <a:r>
              <a:rPr lang="hr-HR" sz="1200" dirty="0"/>
              <a:t>Fokus na razvoj ključnih tržišta te razvoj i isporuka složenih rješenja</a:t>
            </a: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81AC89F2-542B-42BD-9BA1-D8A2422D2A12}"/>
              </a:ext>
            </a:extLst>
          </p:cNvPr>
          <p:cNvSpPr/>
          <p:nvPr/>
        </p:nvSpPr>
        <p:spPr>
          <a:xfrm>
            <a:off x="4648960" y="4523669"/>
            <a:ext cx="3379572" cy="84253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hr-HR" sz="1500" b="1" dirty="0"/>
              <a:t>Fokus Sastavnica</a:t>
            </a:r>
          </a:p>
          <a:p>
            <a:pPr algn="ctr"/>
            <a:endParaRPr lang="hr-HR" sz="975" dirty="0"/>
          </a:p>
          <a:p>
            <a:pPr algn="ctr"/>
            <a:r>
              <a:rPr lang="hr-HR" sz="1200" dirty="0"/>
              <a:t>Fokus na razvoj, proizvodnju i prodaju vlastitih proizvoda i usluga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35F54569-EA85-9D45-89AA-C5780E9FF990}"/>
              </a:ext>
            </a:extLst>
          </p:cNvPr>
          <p:cNvSpPr/>
          <p:nvPr/>
        </p:nvSpPr>
        <p:spPr bwMode="gray">
          <a:xfrm>
            <a:off x="628290" y="2804565"/>
            <a:ext cx="800861" cy="1393534"/>
          </a:xfrm>
          <a:prstGeom prst="rect">
            <a:avLst/>
          </a:prstGeom>
          <a:solidFill>
            <a:srgbClr val="BED1EA"/>
          </a:solidFill>
          <a:ln w="19050" algn="ctr">
            <a:noFill/>
            <a:miter lim="800000"/>
            <a:headEnd/>
            <a:tailEnd/>
          </a:ln>
        </p:spPr>
        <p:txBody>
          <a:bodyPr wrap="square" lIns="66675" tIns="66675" rIns="66675" bIns="66675" rtlCol="0" anchor="ctr"/>
          <a:lstStyle/>
          <a:p>
            <a:pPr algn="ctr" defTabSz="914378" eaLnBrk="1" fontAlgn="auto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hr-HR" sz="1200" b="1" dirty="0">
              <a:solidFill>
                <a:prstClr val="white"/>
              </a:solidFill>
              <a:latin typeface="+mj-lt"/>
              <a:ea typeface="+mn-ea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C5CC86BE-BD67-0743-A4AB-97E82EF5477A}"/>
              </a:ext>
            </a:extLst>
          </p:cNvPr>
          <p:cNvSpPr/>
          <p:nvPr/>
        </p:nvSpPr>
        <p:spPr bwMode="gray">
          <a:xfrm>
            <a:off x="1649518" y="2804565"/>
            <a:ext cx="852737" cy="1393533"/>
          </a:xfrm>
          <a:prstGeom prst="rect">
            <a:avLst/>
          </a:prstGeom>
          <a:solidFill>
            <a:srgbClr val="8EB4E3"/>
          </a:solidFill>
          <a:ln w="19050" algn="ctr">
            <a:noFill/>
            <a:miter lim="800000"/>
            <a:headEnd/>
            <a:tailEnd/>
          </a:ln>
        </p:spPr>
        <p:txBody>
          <a:bodyPr wrap="square" lIns="66675" tIns="66675" rIns="66675" bIns="66675" rtlCol="0" anchor="ctr"/>
          <a:lstStyle/>
          <a:p>
            <a:pPr algn="ctr" defTabSz="914378" eaLnBrk="1" fontAlgn="auto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hr-HR" sz="1200" b="1" dirty="0">
              <a:solidFill>
                <a:prstClr val="white"/>
              </a:solidFill>
              <a:latin typeface="+mj-lt"/>
              <a:ea typeface="+mn-ea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5D60D2C2-214E-F64B-8E2F-6BF9DE713919}"/>
              </a:ext>
            </a:extLst>
          </p:cNvPr>
          <p:cNvSpPr/>
          <p:nvPr/>
        </p:nvSpPr>
        <p:spPr bwMode="gray">
          <a:xfrm>
            <a:off x="2698947" y="2804565"/>
            <a:ext cx="772823" cy="1393534"/>
          </a:xfrm>
          <a:prstGeom prst="rect">
            <a:avLst/>
          </a:prstGeom>
          <a:solidFill>
            <a:srgbClr val="4F81BD"/>
          </a:solidFill>
          <a:ln w="19050" algn="ctr">
            <a:noFill/>
            <a:miter lim="800000"/>
            <a:headEnd/>
            <a:tailEnd/>
          </a:ln>
        </p:spPr>
        <p:txBody>
          <a:bodyPr wrap="square" lIns="66675" tIns="66675" rIns="66675" bIns="66675" rtlCol="0" anchor="ctr"/>
          <a:lstStyle/>
          <a:p>
            <a:pPr algn="ctr" defTabSz="914378" eaLnBrk="1" fontAlgn="auto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hr-HR" sz="1200" b="1" dirty="0">
              <a:solidFill>
                <a:prstClr val="white"/>
              </a:solidFill>
              <a:latin typeface="+mj-lt"/>
              <a:ea typeface="+mn-ea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9E9B4762-37B5-CA43-8B14-44D029E499BA}"/>
              </a:ext>
            </a:extLst>
          </p:cNvPr>
          <p:cNvSpPr/>
          <p:nvPr/>
        </p:nvSpPr>
        <p:spPr>
          <a:xfrm>
            <a:off x="651621" y="3493934"/>
            <a:ext cx="777530" cy="3520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 eaLnBrk="1" fontAlgn="auto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hr-HR" sz="825" b="1" dirty="0">
                <a:solidFill>
                  <a:prstClr val="white"/>
                </a:solidFill>
                <a:latin typeface="+mj-lt"/>
                <a:ea typeface="+mn-ea"/>
                <a:cs typeface="Arial"/>
              </a:rPr>
              <a:t>Proizvodnja EE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A0EF5A89-7C4E-F541-BED9-2979D26569D9}"/>
              </a:ext>
            </a:extLst>
          </p:cNvPr>
          <p:cNvSpPr/>
          <p:nvPr/>
        </p:nvSpPr>
        <p:spPr>
          <a:xfrm>
            <a:off x="1649191" y="3356377"/>
            <a:ext cx="853064" cy="486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 eaLnBrk="1" fontAlgn="auto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hr-HR" sz="825" b="1" dirty="0">
                <a:solidFill>
                  <a:prstClr val="white"/>
                </a:solidFill>
                <a:latin typeface="+mj-lt"/>
                <a:ea typeface="+mn-ea"/>
                <a:cs typeface="Arial"/>
              </a:rPr>
              <a:t>Prijenos i distribucija EE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20249421-C3A1-6942-9DF0-451782FE69C8}"/>
              </a:ext>
            </a:extLst>
          </p:cNvPr>
          <p:cNvSpPr/>
          <p:nvPr/>
        </p:nvSpPr>
        <p:spPr>
          <a:xfrm>
            <a:off x="2671153" y="3288002"/>
            <a:ext cx="877171" cy="486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 eaLnBrk="1" fontAlgn="auto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hr-HR" sz="825" b="1" dirty="0">
                <a:solidFill>
                  <a:prstClr val="white"/>
                </a:solidFill>
                <a:latin typeface="+mj-lt"/>
                <a:ea typeface="+mn-ea"/>
                <a:cs typeface="Arial"/>
              </a:rPr>
              <a:t>Tračnička </a:t>
            </a:r>
          </a:p>
          <a:p>
            <a:pPr algn="ctr" defTabSz="685800" eaLnBrk="1" fontAlgn="auto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hr-HR" sz="825" b="1" dirty="0">
                <a:solidFill>
                  <a:prstClr val="white"/>
                </a:solidFill>
                <a:latin typeface="+mj-lt"/>
                <a:ea typeface="+mn-ea"/>
                <a:cs typeface="Arial"/>
              </a:rPr>
              <a:t>vozila i infrastruktura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CE9FBD78-DD09-8946-ACD5-54BF601290D8}"/>
              </a:ext>
            </a:extLst>
          </p:cNvPr>
          <p:cNvSpPr/>
          <p:nvPr/>
        </p:nvSpPr>
        <p:spPr bwMode="gray">
          <a:xfrm>
            <a:off x="3670040" y="2799648"/>
            <a:ext cx="792311" cy="1391499"/>
          </a:xfrm>
          <a:prstGeom prst="rect">
            <a:avLst/>
          </a:prstGeom>
          <a:solidFill>
            <a:srgbClr val="1E2864"/>
          </a:solidFill>
          <a:ln w="19050" algn="ctr">
            <a:noFill/>
            <a:miter lim="800000"/>
            <a:headEnd/>
            <a:tailEnd/>
          </a:ln>
        </p:spPr>
        <p:txBody>
          <a:bodyPr wrap="square" lIns="66675" tIns="66675" rIns="66675" bIns="66675" rtlCol="0" anchor="ctr"/>
          <a:lstStyle/>
          <a:p>
            <a:pPr algn="ctr" defTabSz="914378" eaLnBrk="1" fontAlgn="auto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hr-HR" sz="1200" b="1" dirty="0">
              <a:solidFill>
                <a:prstClr val="white"/>
              </a:solidFill>
              <a:latin typeface="+mj-lt"/>
              <a:ea typeface="+mn-ea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353002F3-993E-094C-B47A-56070CC1BF1B}"/>
              </a:ext>
            </a:extLst>
          </p:cNvPr>
          <p:cNvSpPr/>
          <p:nvPr/>
        </p:nvSpPr>
        <p:spPr>
          <a:xfrm>
            <a:off x="3670040" y="3281140"/>
            <a:ext cx="792311" cy="486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78" eaLnBrk="1" fontAlgn="auto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hr-HR" sz="825" b="1" dirty="0">
                <a:solidFill>
                  <a:prstClr val="white"/>
                </a:solidFill>
                <a:latin typeface="+mj-lt"/>
                <a:ea typeface="+mn-ea"/>
                <a:cs typeface="Arial"/>
              </a:rPr>
              <a:t>Digitalna rješenja i platforme</a:t>
            </a:r>
          </a:p>
        </p:txBody>
      </p:sp>
      <p:sp>
        <p:nvSpPr>
          <p:cNvPr id="72" name="Isosceles Triangle 17">
            <a:extLst>
              <a:ext uri="{FF2B5EF4-FFF2-40B4-BE49-F238E27FC236}">
                <a16:creationId xmlns:a16="http://schemas.microsoft.com/office/drawing/2014/main" id="{986DD623-089C-7549-B719-9431848150DE}"/>
              </a:ext>
            </a:extLst>
          </p:cNvPr>
          <p:cNvSpPr/>
          <p:nvPr/>
        </p:nvSpPr>
        <p:spPr bwMode="gray">
          <a:xfrm>
            <a:off x="251521" y="1906251"/>
            <a:ext cx="4431516" cy="843931"/>
          </a:xfrm>
          <a:prstGeom prst="triangle">
            <a:avLst>
              <a:gd name="adj" fmla="val 50000"/>
            </a:avLst>
          </a:prstGeom>
          <a:solidFill>
            <a:srgbClr val="E7EAF2"/>
          </a:solidFill>
          <a:ln w="6350" algn="ctr">
            <a:noFill/>
            <a:prstDash val="solid"/>
            <a:miter lim="800000"/>
            <a:headEnd/>
            <a:tailEnd/>
          </a:ln>
        </p:spPr>
        <p:txBody>
          <a:bodyPr wrap="square" lIns="66675" tIns="66675" rIns="66675" bIns="66675" rtlCol="0" anchor="ctr"/>
          <a:lstStyle/>
          <a:p>
            <a:pPr algn="ctr" defTabSz="914378" eaLnBrk="1" fontAlgn="auto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defRPr/>
            </a:pPr>
            <a:br>
              <a:rPr lang="hr-HR" sz="900" b="1" dirty="0">
                <a:solidFill>
                  <a:prstClr val="black"/>
                </a:solidFill>
                <a:latin typeface="+mj-lt"/>
              </a:rPr>
            </a:br>
            <a:br>
              <a:rPr lang="hr-HR" sz="900" b="1" dirty="0">
                <a:solidFill>
                  <a:prstClr val="black"/>
                </a:solidFill>
                <a:latin typeface="+mj-lt"/>
              </a:rPr>
            </a:br>
            <a:r>
              <a:rPr lang="hr-HR" sz="1200" b="1" dirty="0">
                <a:solidFill>
                  <a:prstClr val="black"/>
                </a:solidFill>
                <a:latin typeface="+mj-lt"/>
                <a:ea typeface="+mn-ea"/>
                <a:cs typeface="Arial"/>
              </a:rPr>
              <a:t>Končar – Elektroindustrija d.d.</a:t>
            </a:r>
            <a:endParaRPr lang="hr-HR" sz="900" b="1" dirty="0">
              <a:solidFill>
                <a:prstClr val="black"/>
              </a:solidFill>
              <a:latin typeface="+mj-lt"/>
              <a:ea typeface="+mn-ea"/>
              <a:cs typeface="Arial"/>
            </a:endParaRPr>
          </a:p>
          <a:p>
            <a:pPr algn="ctr" defTabSz="914378" eaLnBrk="1" fontAlgn="auto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hr-HR" sz="900" b="1" dirty="0">
              <a:solidFill>
                <a:prstClr val="black"/>
              </a:solidFill>
              <a:latin typeface="+mj-lt"/>
              <a:ea typeface="+mn-ea"/>
            </a:endParaRPr>
          </a:p>
          <a:p>
            <a:pPr algn="ctr" defTabSz="914378" eaLnBrk="1" fontAlgn="auto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hr-HR" sz="900" b="1" dirty="0">
              <a:solidFill>
                <a:prstClr val="black"/>
              </a:solidFill>
              <a:latin typeface="+mj-lt"/>
              <a:ea typeface="+mn-ea"/>
            </a:endParaRPr>
          </a:p>
          <a:p>
            <a:pPr algn="ctr" defTabSz="914378" eaLnBrk="1" fontAlgn="auto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hr-HR" sz="900" b="1" dirty="0">
              <a:solidFill>
                <a:prstClr val="black"/>
              </a:solidFill>
              <a:latin typeface="+mj-lt"/>
              <a:ea typeface="+mn-ea"/>
            </a:endParaRPr>
          </a:p>
        </p:txBody>
      </p:sp>
      <p:sp>
        <p:nvSpPr>
          <p:cNvPr id="86" name="Arrow: Down 85">
            <a:extLst>
              <a:ext uri="{FF2B5EF4-FFF2-40B4-BE49-F238E27FC236}">
                <a16:creationId xmlns:a16="http://schemas.microsoft.com/office/drawing/2014/main" id="{A64BFBFC-1336-2F4B-8C41-67336A74251B}"/>
              </a:ext>
            </a:extLst>
          </p:cNvPr>
          <p:cNvSpPr/>
          <p:nvPr/>
        </p:nvSpPr>
        <p:spPr bwMode="gray">
          <a:xfrm>
            <a:off x="850624" y="2763500"/>
            <a:ext cx="356192" cy="281772"/>
          </a:xfrm>
          <a:prstGeom prst="downArrow">
            <a:avLst/>
          </a:prstGeom>
          <a:solidFill>
            <a:srgbClr val="FFFFFF"/>
          </a:solidFill>
          <a:ln w="19050" algn="ctr">
            <a:noFill/>
            <a:miter lim="800000"/>
            <a:headEnd/>
            <a:tailEnd/>
          </a:ln>
        </p:spPr>
        <p:txBody>
          <a:bodyPr wrap="square" lIns="66675" tIns="66675" rIns="66675" bIns="66675" rtlCol="0" anchor="ctr"/>
          <a:lstStyle/>
          <a:p>
            <a:pPr algn="ctr" defTabSz="914378" eaLnBrk="1" fontAlgn="auto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hr-HR" sz="1200" b="1" dirty="0">
              <a:solidFill>
                <a:prstClr val="white"/>
              </a:solidFill>
              <a:latin typeface="+mj-lt"/>
              <a:ea typeface="+mn-ea"/>
            </a:endParaRPr>
          </a:p>
        </p:txBody>
      </p:sp>
      <p:sp>
        <p:nvSpPr>
          <p:cNvPr id="87" name="Arrow: Down 86">
            <a:extLst>
              <a:ext uri="{FF2B5EF4-FFF2-40B4-BE49-F238E27FC236}">
                <a16:creationId xmlns:a16="http://schemas.microsoft.com/office/drawing/2014/main" id="{1D456C36-ADF5-A141-B44F-9760AF1A8C61}"/>
              </a:ext>
            </a:extLst>
          </p:cNvPr>
          <p:cNvSpPr/>
          <p:nvPr/>
        </p:nvSpPr>
        <p:spPr bwMode="gray">
          <a:xfrm flipV="1">
            <a:off x="850624" y="3923516"/>
            <a:ext cx="356192" cy="281772"/>
          </a:xfrm>
          <a:prstGeom prst="downArrow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square" lIns="66675" tIns="66675" rIns="66675" bIns="66675" rtlCol="0" anchor="ctr"/>
          <a:lstStyle/>
          <a:p>
            <a:pPr algn="ctr" defTabSz="914378" eaLnBrk="1" fontAlgn="auto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hr-HR" sz="1200" b="1" dirty="0">
              <a:solidFill>
                <a:prstClr val="white"/>
              </a:solidFill>
              <a:latin typeface="+mj-lt"/>
              <a:ea typeface="+mn-ea"/>
            </a:endParaRPr>
          </a:p>
        </p:txBody>
      </p:sp>
      <p:sp>
        <p:nvSpPr>
          <p:cNvPr id="88" name="Arrow: Down 87">
            <a:extLst>
              <a:ext uri="{FF2B5EF4-FFF2-40B4-BE49-F238E27FC236}">
                <a16:creationId xmlns:a16="http://schemas.microsoft.com/office/drawing/2014/main" id="{157C97D7-02E0-4A43-85B5-417FABD7C43E}"/>
              </a:ext>
            </a:extLst>
          </p:cNvPr>
          <p:cNvSpPr/>
          <p:nvPr/>
        </p:nvSpPr>
        <p:spPr bwMode="gray">
          <a:xfrm>
            <a:off x="1897790" y="2763500"/>
            <a:ext cx="356192" cy="281772"/>
          </a:xfrm>
          <a:prstGeom prst="downArrow">
            <a:avLst/>
          </a:prstGeom>
          <a:solidFill>
            <a:srgbClr val="FFFFFF"/>
          </a:solidFill>
          <a:ln w="19050" algn="ctr">
            <a:noFill/>
            <a:miter lim="800000"/>
            <a:headEnd/>
            <a:tailEnd/>
          </a:ln>
        </p:spPr>
        <p:txBody>
          <a:bodyPr wrap="square" lIns="66675" tIns="66675" rIns="66675" bIns="66675" rtlCol="0" anchor="ctr"/>
          <a:lstStyle/>
          <a:p>
            <a:pPr algn="ctr" defTabSz="914378" eaLnBrk="1" fontAlgn="auto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hr-HR" sz="1200" b="1" dirty="0">
              <a:solidFill>
                <a:prstClr val="white"/>
              </a:solidFill>
              <a:latin typeface="+mj-lt"/>
              <a:ea typeface="+mn-ea"/>
            </a:endParaRPr>
          </a:p>
        </p:txBody>
      </p:sp>
      <p:sp>
        <p:nvSpPr>
          <p:cNvPr id="89" name="Arrow: Down 88">
            <a:extLst>
              <a:ext uri="{FF2B5EF4-FFF2-40B4-BE49-F238E27FC236}">
                <a16:creationId xmlns:a16="http://schemas.microsoft.com/office/drawing/2014/main" id="{1893CA19-A9D1-9144-85D0-EE24DB9AE5B1}"/>
              </a:ext>
            </a:extLst>
          </p:cNvPr>
          <p:cNvSpPr/>
          <p:nvPr/>
        </p:nvSpPr>
        <p:spPr bwMode="gray">
          <a:xfrm flipV="1">
            <a:off x="1897790" y="3923516"/>
            <a:ext cx="356192" cy="281772"/>
          </a:xfrm>
          <a:prstGeom prst="downArrow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square" lIns="66675" tIns="66675" rIns="66675" bIns="66675" rtlCol="0" anchor="ctr"/>
          <a:lstStyle/>
          <a:p>
            <a:pPr algn="ctr" defTabSz="914378" eaLnBrk="1" fontAlgn="auto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hr-HR" sz="1200" b="1" dirty="0">
              <a:solidFill>
                <a:prstClr val="white"/>
              </a:solidFill>
              <a:latin typeface="+mj-lt"/>
              <a:ea typeface="+mn-ea"/>
            </a:endParaRPr>
          </a:p>
        </p:txBody>
      </p:sp>
      <p:sp>
        <p:nvSpPr>
          <p:cNvPr id="90" name="Arrow: Down 89">
            <a:extLst>
              <a:ext uri="{FF2B5EF4-FFF2-40B4-BE49-F238E27FC236}">
                <a16:creationId xmlns:a16="http://schemas.microsoft.com/office/drawing/2014/main" id="{AD09DB84-C5AD-5740-883C-13884795194F}"/>
              </a:ext>
            </a:extLst>
          </p:cNvPr>
          <p:cNvSpPr/>
          <p:nvPr/>
        </p:nvSpPr>
        <p:spPr bwMode="gray">
          <a:xfrm>
            <a:off x="2907262" y="2763500"/>
            <a:ext cx="356192" cy="281772"/>
          </a:xfrm>
          <a:prstGeom prst="downArrow">
            <a:avLst/>
          </a:prstGeom>
          <a:solidFill>
            <a:srgbClr val="FFFFFF"/>
          </a:solidFill>
          <a:ln w="19050" algn="ctr">
            <a:noFill/>
            <a:miter lim="800000"/>
            <a:headEnd/>
            <a:tailEnd/>
          </a:ln>
        </p:spPr>
        <p:txBody>
          <a:bodyPr wrap="square" lIns="66675" tIns="66675" rIns="66675" bIns="66675" rtlCol="0" anchor="ctr"/>
          <a:lstStyle/>
          <a:p>
            <a:pPr algn="ctr" defTabSz="914378" eaLnBrk="1" fontAlgn="auto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hr-HR" sz="1200" b="1" dirty="0">
              <a:solidFill>
                <a:prstClr val="white"/>
              </a:solidFill>
              <a:latin typeface="+mj-lt"/>
              <a:ea typeface="+mn-ea"/>
            </a:endParaRPr>
          </a:p>
        </p:txBody>
      </p:sp>
      <p:sp>
        <p:nvSpPr>
          <p:cNvPr id="91" name="Arrow: Down 90">
            <a:extLst>
              <a:ext uri="{FF2B5EF4-FFF2-40B4-BE49-F238E27FC236}">
                <a16:creationId xmlns:a16="http://schemas.microsoft.com/office/drawing/2014/main" id="{5DCFD797-9D2C-C747-A1B2-753D72494C8C}"/>
              </a:ext>
            </a:extLst>
          </p:cNvPr>
          <p:cNvSpPr/>
          <p:nvPr/>
        </p:nvSpPr>
        <p:spPr bwMode="gray">
          <a:xfrm flipV="1">
            <a:off x="2907262" y="3923516"/>
            <a:ext cx="356192" cy="281772"/>
          </a:xfrm>
          <a:prstGeom prst="downArrow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square" lIns="66675" tIns="66675" rIns="66675" bIns="66675" rtlCol="0" anchor="ctr"/>
          <a:lstStyle/>
          <a:p>
            <a:pPr algn="ctr" defTabSz="914378" eaLnBrk="1" fontAlgn="auto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hr-HR" sz="1200" b="1" dirty="0">
              <a:solidFill>
                <a:prstClr val="white"/>
              </a:solidFill>
              <a:latin typeface="+mj-lt"/>
              <a:ea typeface="+mn-ea"/>
            </a:endParaRPr>
          </a:p>
        </p:txBody>
      </p:sp>
      <p:sp>
        <p:nvSpPr>
          <p:cNvPr id="92" name="Arrow: Down 91">
            <a:extLst>
              <a:ext uri="{FF2B5EF4-FFF2-40B4-BE49-F238E27FC236}">
                <a16:creationId xmlns:a16="http://schemas.microsoft.com/office/drawing/2014/main" id="{E358862D-C7AE-764C-9DAC-ECE219F9594F}"/>
              </a:ext>
            </a:extLst>
          </p:cNvPr>
          <p:cNvSpPr/>
          <p:nvPr/>
        </p:nvSpPr>
        <p:spPr bwMode="gray">
          <a:xfrm>
            <a:off x="3888099" y="2763500"/>
            <a:ext cx="356192" cy="281772"/>
          </a:xfrm>
          <a:prstGeom prst="downArrow">
            <a:avLst/>
          </a:prstGeom>
          <a:solidFill>
            <a:srgbClr val="FFFFFF"/>
          </a:solidFill>
          <a:ln w="19050" algn="ctr">
            <a:noFill/>
            <a:miter lim="800000"/>
            <a:headEnd/>
            <a:tailEnd/>
          </a:ln>
        </p:spPr>
        <p:txBody>
          <a:bodyPr wrap="square" lIns="66675" tIns="66675" rIns="66675" bIns="66675" rtlCol="0" anchor="ctr"/>
          <a:lstStyle/>
          <a:p>
            <a:pPr algn="ctr" defTabSz="914378" eaLnBrk="1" fontAlgn="auto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hr-HR" sz="1200" b="1" dirty="0">
              <a:solidFill>
                <a:prstClr val="white"/>
              </a:solidFill>
              <a:latin typeface="+mj-lt"/>
              <a:ea typeface="+mn-ea"/>
            </a:endParaRPr>
          </a:p>
        </p:txBody>
      </p:sp>
      <p:sp>
        <p:nvSpPr>
          <p:cNvPr id="93" name="Arrow: Down 92">
            <a:extLst>
              <a:ext uri="{FF2B5EF4-FFF2-40B4-BE49-F238E27FC236}">
                <a16:creationId xmlns:a16="http://schemas.microsoft.com/office/drawing/2014/main" id="{76B924E8-BB57-284B-A6E2-6BE25245578A}"/>
              </a:ext>
            </a:extLst>
          </p:cNvPr>
          <p:cNvSpPr/>
          <p:nvPr/>
        </p:nvSpPr>
        <p:spPr bwMode="gray">
          <a:xfrm flipV="1">
            <a:off x="3888099" y="3923516"/>
            <a:ext cx="356192" cy="281772"/>
          </a:xfrm>
          <a:prstGeom prst="downArrow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square" lIns="66675" tIns="66675" rIns="66675" bIns="66675" rtlCol="0" anchor="ctr"/>
          <a:lstStyle/>
          <a:p>
            <a:pPr algn="ctr" defTabSz="914378" eaLnBrk="1" fontAlgn="auto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hr-HR" sz="1200" b="1" dirty="0">
              <a:solidFill>
                <a:prstClr val="white"/>
              </a:solidFill>
              <a:latin typeface="+mj-lt"/>
              <a:ea typeface="+mn-ea"/>
            </a:endParaRPr>
          </a:p>
        </p:txBody>
      </p:sp>
      <p:sp>
        <p:nvSpPr>
          <p:cNvPr id="109" name="Title 4">
            <a:extLst>
              <a:ext uri="{FF2B5EF4-FFF2-40B4-BE49-F238E27FC236}">
                <a16:creationId xmlns:a16="http://schemas.microsoft.com/office/drawing/2014/main" id="{F3374D04-5034-AF4C-A84A-4D3C54A37143}"/>
              </a:ext>
            </a:extLst>
          </p:cNvPr>
          <p:cNvSpPr txBox="1">
            <a:spLocks/>
          </p:cNvSpPr>
          <p:nvPr/>
        </p:nvSpPr>
        <p:spPr bwMode="gray">
          <a:xfrm>
            <a:off x="376238" y="1106091"/>
            <a:ext cx="6706791" cy="6443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2100" kern="1200">
                <a:solidFill>
                  <a:schemeClr val="tx1"/>
                </a:solidFill>
                <a:latin typeface="+mj-lt"/>
                <a:ea typeface="+mj-ea"/>
                <a:cs typeface="Calibri Light" panose="020F0302020204030204" pitchFamily="34" charset="0"/>
              </a:defRPr>
            </a:lvl1pPr>
          </a:lstStyle>
          <a:p>
            <a:endParaRPr lang="en-US" sz="2400" b="1" dirty="0"/>
          </a:p>
        </p:txBody>
      </p:sp>
      <p:sp>
        <p:nvSpPr>
          <p:cNvPr id="34" name="Title 4">
            <a:extLst>
              <a:ext uri="{FF2B5EF4-FFF2-40B4-BE49-F238E27FC236}">
                <a16:creationId xmlns:a16="http://schemas.microsoft.com/office/drawing/2014/main" id="{04A3F6E4-3D5D-468F-9662-6885D93F5A2C}"/>
              </a:ext>
            </a:extLst>
          </p:cNvPr>
          <p:cNvSpPr txBox="1">
            <a:spLocks/>
          </p:cNvSpPr>
          <p:nvPr/>
        </p:nvSpPr>
        <p:spPr bwMode="gray">
          <a:xfrm>
            <a:off x="468313" y="466891"/>
            <a:ext cx="8391525" cy="5195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2100" kern="1200">
                <a:solidFill>
                  <a:schemeClr val="tx1"/>
                </a:solidFill>
                <a:latin typeface="+mj-lt"/>
                <a:ea typeface="+mj-ea"/>
                <a:cs typeface="Calibri Light" panose="020F0302020204030204" pitchFamily="34" charset="0"/>
              </a:defRPr>
            </a:lvl1pPr>
          </a:lstStyle>
          <a:p>
            <a:r>
              <a:rPr lang="hr-HR" sz="3200" dirty="0">
                <a:solidFill>
                  <a:srgbClr val="1E2864"/>
                </a:solidFill>
                <a:ea typeface="ＭＳ Ｐゴシック" charset="0"/>
              </a:rPr>
              <a:t>Operativni model</a:t>
            </a:r>
          </a:p>
        </p:txBody>
      </p:sp>
      <p:pic>
        <p:nvPicPr>
          <p:cNvPr id="32" name="Picture 31" descr="Logo&#10;&#10;Description automatically generated">
            <a:extLst>
              <a:ext uri="{FF2B5EF4-FFF2-40B4-BE49-F238E27FC236}">
                <a16:creationId xmlns:a16="http://schemas.microsoft.com/office/drawing/2014/main" id="{AB40F009-6170-0746-BF6E-6F754646C50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80816" y="1134754"/>
            <a:ext cx="1190441" cy="457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642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Auf der gleichen Seite des Rechtecks liegende Ecken abrunden 37">
            <a:extLst>
              <a:ext uri="{FF2B5EF4-FFF2-40B4-BE49-F238E27FC236}">
                <a16:creationId xmlns:a16="http://schemas.microsoft.com/office/drawing/2014/main" id="{4D4A12C7-B480-DE49-B918-204BD527FA1B}"/>
              </a:ext>
            </a:extLst>
          </p:cNvPr>
          <p:cNvSpPr>
            <a:spLocks noChangeArrowheads="1"/>
          </p:cNvSpPr>
          <p:nvPr/>
        </p:nvSpPr>
        <p:spPr bwMode="gray">
          <a:xfrm>
            <a:off x="5928394" y="2221720"/>
            <a:ext cx="2347734" cy="628637"/>
          </a:xfrm>
          <a:custGeom>
            <a:avLst/>
            <a:gdLst>
              <a:gd name="T0" fmla="*/ 8531225 w 8531225"/>
              <a:gd name="T1" fmla="*/ 179388 h 358775"/>
              <a:gd name="T2" fmla="*/ 4265613 w 8531225"/>
              <a:gd name="T3" fmla="*/ 358775 h 358775"/>
              <a:gd name="T4" fmla="*/ 0 w 8531225"/>
              <a:gd name="T5" fmla="*/ 179388 h 358775"/>
              <a:gd name="T6" fmla="*/ 4265613 w 8531225"/>
              <a:gd name="T7" fmla="*/ 0 h 35877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17514 w 8531225"/>
              <a:gd name="T13" fmla="*/ 17514 h 358775"/>
              <a:gd name="T14" fmla="*/ 8513711 w 8531225"/>
              <a:gd name="T15" fmla="*/ 358775 h 3587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531225" h="358775">
                <a:moveTo>
                  <a:pt x="59797" y="0"/>
                </a:moveTo>
                <a:lnTo>
                  <a:pt x="8471428" y="0"/>
                </a:lnTo>
                <a:lnTo>
                  <a:pt x="8471427" y="0"/>
                </a:lnTo>
                <a:cubicBezTo>
                  <a:pt x="8504452" y="0"/>
                  <a:pt x="8531225" y="26772"/>
                  <a:pt x="8531225" y="59797"/>
                </a:cubicBezTo>
                <a:lnTo>
                  <a:pt x="8531225" y="358775"/>
                </a:lnTo>
                <a:lnTo>
                  <a:pt x="0" y="358775"/>
                </a:lnTo>
                <a:lnTo>
                  <a:pt x="0" y="59797"/>
                </a:lnTo>
                <a:cubicBezTo>
                  <a:pt x="0" y="26772"/>
                  <a:pt x="26772" y="0"/>
                  <a:pt x="59796" y="0"/>
                </a:cubicBezTo>
                <a:close/>
              </a:path>
            </a:pathLst>
          </a:custGeom>
          <a:solidFill>
            <a:srgbClr val="8EB4E3"/>
          </a:solidFill>
          <a:ln w="9525" algn="ctr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 defTabSz="671513">
              <a:buClr>
                <a:srgbClr val="E20074"/>
              </a:buClr>
            </a:pPr>
            <a:r>
              <a:rPr lang="hr-HR" sz="1500" b="1" dirty="0">
                <a:solidFill>
                  <a:srgbClr val="FFFFFF"/>
                </a:solidFill>
              </a:rPr>
              <a:t>NAPREDNE USLUGE</a:t>
            </a:r>
          </a:p>
          <a:p>
            <a:pPr algn="ctr" defTabSz="671513">
              <a:buClr>
                <a:srgbClr val="E20074"/>
              </a:buClr>
            </a:pPr>
            <a:endParaRPr lang="en-GB" sz="900" b="1" dirty="0">
              <a:solidFill>
                <a:srgbClr val="FFFF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2998B4-77A0-2740-B576-7768F6B1668F}"/>
              </a:ext>
            </a:extLst>
          </p:cNvPr>
          <p:cNvSpPr txBox="1"/>
          <p:nvPr/>
        </p:nvSpPr>
        <p:spPr>
          <a:xfrm>
            <a:off x="376238" y="437518"/>
            <a:ext cx="88924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hangingPunct="1"/>
            <a:r>
              <a:rPr lang="hr-HR" sz="3000" dirty="0">
                <a:solidFill>
                  <a:srgbClr val="1E2864"/>
                </a:solidFill>
                <a:latin typeface="+mj-lt"/>
                <a:ea typeface="ＭＳ Ｐゴシック" charset="0"/>
                <a:cs typeface="Calibri Light" panose="020F0302020204030204" pitchFamily="34" charset="0"/>
              </a:rPr>
              <a:t>Glavne kategorije proizvodno prodajnog portfelja</a:t>
            </a: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4D7D8C8F-F495-504C-A65D-279AF5B1F1C6}"/>
              </a:ext>
            </a:extLst>
          </p:cNvPr>
          <p:cNvSpPr txBox="1">
            <a:spLocks/>
          </p:cNvSpPr>
          <p:nvPr/>
        </p:nvSpPr>
        <p:spPr bwMode="gray">
          <a:xfrm>
            <a:off x="500955" y="632548"/>
            <a:ext cx="8391525" cy="2505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2100" kern="1200">
                <a:solidFill>
                  <a:schemeClr val="tx1"/>
                </a:solidFill>
                <a:latin typeface="+mj-lt"/>
                <a:ea typeface="+mj-ea"/>
                <a:cs typeface="Calibri Light" panose="020F0302020204030204" pitchFamily="34" charset="0"/>
              </a:defRPr>
            </a:lvl1pPr>
          </a:lstStyle>
          <a:p>
            <a:endParaRPr lang="en-US" sz="2400" b="1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58BDAC49-10FC-194F-A798-20DE1446FCBF}"/>
              </a:ext>
            </a:extLst>
          </p:cNvPr>
          <p:cNvSpPr txBox="1">
            <a:spLocks/>
          </p:cNvSpPr>
          <p:nvPr/>
        </p:nvSpPr>
        <p:spPr>
          <a:xfrm>
            <a:off x="490831" y="1501494"/>
            <a:ext cx="6283994" cy="56794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spcBef>
                <a:spcPts val="0"/>
              </a:spcBef>
              <a:spcAft>
                <a:spcPts val="750"/>
              </a:spcAft>
              <a:buSzPct val="100000"/>
              <a:buFontTx/>
              <a:buNone/>
              <a:defRPr sz="1800" b="0" kern="1200">
                <a:solidFill>
                  <a:srgbClr val="575757"/>
                </a:solidFill>
                <a:latin typeface="+mn-lt"/>
                <a:ea typeface="+mn-ea"/>
                <a:cs typeface="Calibri Light" panose="020F0302020204030204" pitchFamily="34" charset="0"/>
              </a:defRPr>
            </a:lvl1pPr>
            <a:lvl2pPr marL="104775" indent="-104775" algn="l" defTabSz="685800" rtl="0" eaLnBrk="1" latinLnBrk="0" hangingPunct="1">
              <a:spcBef>
                <a:spcPts val="0"/>
              </a:spcBef>
              <a:spcAft>
                <a:spcPts val="750"/>
              </a:spcAft>
              <a:buClrTx/>
              <a:buSzPct val="100000"/>
              <a:buFont typeface="Arial" panose="020B0604020202020204" pitchFamily="34" charset="0"/>
              <a:buChar char="•"/>
              <a:defRPr lang="en-US" sz="1200" b="1" kern="1200" dirty="0" smtClean="0">
                <a:solidFill>
                  <a:schemeClr val="tx1"/>
                </a:solidFill>
                <a:latin typeface="+mj-lt"/>
                <a:ea typeface="+mn-ea"/>
                <a:cs typeface="Calibri Light" panose="020F0302020204030204" pitchFamily="34" charset="0"/>
              </a:defRPr>
            </a:lvl2pPr>
            <a:lvl3pPr marL="228600" indent="-104775" algn="l" defTabSz="685800" rtl="0" eaLnBrk="1" latinLnBrk="0" hangingPunct="1">
              <a:spcBef>
                <a:spcPts val="0"/>
              </a:spcBef>
              <a:spcAft>
                <a:spcPts val="750"/>
              </a:spcAft>
              <a:buClrTx/>
              <a:buSzPct val="100000"/>
              <a:buFont typeface="Arial" panose="020B0604020202020204" pitchFamily="34" charset="0"/>
              <a:buChar char="−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3pPr>
            <a:lvl4pPr marL="352425" indent="-104775" algn="l" defTabSz="685800" rtl="0" eaLnBrk="1" latinLnBrk="0" hangingPunct="1">
              <a:spcBef>
                <a:spcPts val="0"/>
              </a:spcBef>
              <a:spcAft>
                <a:spcPts val="750"/>
              </a:spcAft>
              <a:buClrTx/>
              <a:buSzPct val="100000"/>
              <a:buFont typeface="Arial" panose="020B0604020202020204" pitchFamily="34" charset="0"/>
              <a:buChar char="◦"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4pPr>
            <a:lvl5pPr marL="476250" indent="-104775" algn="l" defTabSz="598885" rtl="0" eaLnBrk="1" latinLnBrk="0" hangingPunct="1">
              <a:spcBef>
                <a:spcPts val="0"/>
              </a:spcBef>
              <a:spcAft>
                <a:spcPts val="750"/>
              </a:spcAft>
              <a:buClrTx/>
              <a:buSzPct val="100000"/>
              <a:buFont typeface="Arial" panose="020B0604020202020204" pitchFamily="34" charset="0"/>
              <a:buChar char="−"/>
              <a:tabLst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5pPr>
            <a:lvl6pPr marL="399600" indent="-132300" algn="l" defTabSz="685800" rtl="0" eaLnBrk="1" latinLnBrk="0" hangingPunct="1">
              <a:spcBef>
                <a:spcPts val="0"/>
              </a:spcBef>
              <a:spcAft>
                <a:spcPts val="750"/>
              </a:spcAft>
              <a:buFont typeface="Verdana" panose="020B0604030504040204" pitchFamily="34" charset="0"/>
              <a:buChar char="−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9600" indent="-132300" algn="l" defTabSz="685800" rtl="0" eaLnBrk="1" latinLnBrk="0" hangingPunct="1">
              <a:spcBef>
                <a:spcPts val="0"/>
              </a:spcBef>
              <a:spcAft>
                <a:spcPts val="750"/>
              </a:spcAft>
              <a:buFont typeface="Verdana" panose="020B0604030504040204" pitchFamily="34" charset="0"/>
              <a:buChar char="−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9600" indent="-132300" algn="l" defTabSz="685800" rtl="0" eaLnBrk="1" latinLnBrk="0" hangingPunct="1">
              <a:spcBef>
                <a:spcPts val="0"/>
              </a:spcBef>
              <a:spcAft>
                <a:spcPts val="750"/>
              </a:spcAft>
              <a:buFont typeface="Verdana" panose="020B0604030504040204" pitchFamily="34" charset="0"/>
              <a:buChar char="−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9600" indent="-132300" algn="l" defTabSz="685800" rtl="0" eaLnBrk="1" latinLnBrk="0" hangingPunct="1">
              <a:spcBef>
                <a:spcPts val="0"/>
              </a:spcBef>
              <a:spcAft>
                <a:spcPts val="750"/>
              </a:spcAft>
              <a:buFont typeface="Verdana" panose="020B0604030504040204" pitchFamily="34" charset="0"/>
              <a:buChar char="−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350" dirty="0">
                <a:solidFill>
                  <a:schemeClr val="tx1"/>
                </a:solidFill>
              </a:rPr>
              <a:t>Tržišna diferencijacija zasnovana na potrebama/zahtjevima ciljanih segmenata tržišta i snazi “branda” KONČAR</a:t>
            </a:r>
          </a:p>
        </p:txBody>
      </p:sp>
      <p:sp>
        <p:nvSpPr>
          <p:cNvPr id="13" name="Auf der gleichen Seite des Rechtecks liegende Ecken abrunden 37">
            <a:extLst>
              <a:ext uri="{FF2B5EF4-FFF2-40B4-BE49-F238E27FC236}">
                <a16:creationId xmlns:a16="http://schemas.microsoft.com/office/drawing/2014/main" id="{94CB6EE6-CEA3-B347-B1D5-FF2549526EA6}"/>
              </a:ext>
            </a:extLst>
          </p:cNvPr>
          <p:cNvSpPr>
            <a:spLocks noChangeArrowheads="1"/>
          </p:cNvSpPr>
          <p:nvPr/>
        </p:nvSpPr>
        <p:spPr bwMode="gray">
          <a:xfrm>
            <a:off x="6106096" y="2667916"/>
            <a:ext cx="1992333" cy="391841"/>
          </a:xfrm>
          <a:custGeom>
            <a:avLst/>
            <a:gdLst>
              <a:gd name="T0" fmla="*/ 8531225 w 8531225"/>
              <a:gd name="T1" fmla="*/ 179388 h 358775"/>
              <a:gd name="T2" fmla="*/ 4265613 w 8531225"/>
              <a:gd name="T3" fmla="*/ 358775 h 358775"/>
              <a:gd name="T4" fmla="*/ 0 w 8531225"/>
              <a:gd name="T5" fmla="*/ 179388 h 358775"/>
              <a:gd name="T6" fmla="*/ 4265613 w 8531225"/>
              <a:gd name="T7" fmla="*/ 0 h 35877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17514 w 8531225"/>
              <a:gd name="T13" fmla="*/ 17514 h 358775"/>
              <a:gd name="T14" fmla="*/ 8513711 w 8531225"/>
              <a:gd name="T15" fmla="*/ 358775 h 3587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531225" h="358775">
                <a:moveTo>
                  <a:pt x="59797" y="0"/>
                </a:moveTo>
                <a:lnTo>
                  <a:pt x="8471428" y="0"/>
                </a:lnTo>
                <a:lnTo>
                  <a:pt x="8471427" y="0"/>
                </a:lnTo>
                <a:cubicBezTo>
                  <a:pt x="8504452" y="0"/>
                  <a:pt x="8531225" y="26772"/>
                  <a:pt x="8531225" y="59797"/>
                </a:cubicBezTo>
                <a:lnTo>
                  <a:pt x="8531225" y="358775"/>
                </a:lnTo>
                <a:lnTo>
                  <a:pt x="0" y="358775"/>
                </a:lnTo>
                <a:lnTo>
                  <a:pt x="0" y="59797"/>
                </a:lnTo>
                <a:cubicBezTo>
                  <a:pt x="0" y="26772"/>
                  <a:pt x="26772" y="0"/>
                  <a:pt x="59796" y="0"/>
                </a:cubicBezTo>
                <a:close/>
              </a:path>
            </a:pathLst>
          </a:custGeom>
          <a:solidFill>
            <a:srgbClr val="002060"/>
          </a:solidFill>
          <a:ln w="9525" algn="ctr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 defTabSz="671513">
              <a:buClr>
                <a:srgbClr val="E20074"/>
              </a:buClr>
            </a:pPr>
            <a:r>
              <a:rPr lang="hr-HR" sz="1200" dirty="0">
                <a:solidFill>
                  <a:srgbClr val="FFFFFF"/>
                </a:solidFill>
              </a:rPr>
              <a:t>Kvaliteta i kontinuitet podrške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3513B20-2BD8-FC4C-BE6C-392E9F546788}"/>
              </a:ext>
            </a:extLst>
          </p:cNvPr>
          <p:cNvSpPr/>
          <p:nvPr/>
        </p:nvSpPr>
        <p:spPr bwMode="gray">
          <a:xfrm>
            <a:off x="1390413" y="4985051"/>
            <a:ext cx="6363174" cy="378836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66675" tIns="66675" rIns="66675" bIns="66675" rtlCol="0" anchor="ctr"/>
          <a:lstStyle/>
          <a:p>
            <a:pPr algn="ctr" defTabSz="671513">
              <a:buClr>
                <a:srgbClr val="E20074"/>
              </a:buClr>
            </a:pPr>
            <a:r>
              <a:rPr lang="hr-HR" sz="1500" b="1" dirty="0">
                <a:latin typeface="+mn-lt"/>
                <a:cs typeface="Calibri" panose="020F0502020204030204" pitchFamily="34" charset="0"/>
              </a:rPr>
              <a:t>Zadovoljstvo kupaca, financijska stabilnost i održiv rast poslovanja</a:t>
            </a:r>
          </a:p>
        </p:txBody>
      </p:sp>
      <p:sp>
        <p:nvSpPr>
          <p:cNvPr id="15" name="Auf der gleichen Seite des Rechtecks liegende Ecken abrunden 37">
            <a:extLst>
              <a:ext uri="{FF2B5EF4-FFF2-40B4-BE49-F238E27FC236}">
                <a16:creationId xmlns:a16="http://schemas.microsoft.com/office/drawing/2014/main" id="{4FC86B17-771A-EC47-B9E8-ADA30BA4FC4F}"/>
              </a:ext>
            </a:extLst>
          </p:cNvPr>
          <p:cNvSpPr>
            <a:spLocks noChangeArrowheads="1"/>
          </p:cNvSpPr>
          <p:nvPr/>
        </p:nvSpPr>
        <p:spPr bwMode="gray">
          <a:xfrm>
            <a:off x="5928395" y="3185313"/>
            <a:ext cx="2347735" cy="1336351"/>
          </a:xfrm>
          <a:custGeom>
            <a:avLst/>
            <a:gdLst>
              <a:gd name="T0" fmla="*/ 8531225 w 8531225"/>
              <a:gd name="T1" fmla="*/ 179388 h 358775"/>
              <a:gd name="T2" fmla="*/ 4265613 w 8531225"/>
              <a:gd name="T3" fmla="*/ 358775 h 358775"/>
              <a:gd name="T4" fmla="*/ 0 w 8531225"/>
              <a:gd name="T5" fmla="*/ 179388 h 358775"/>
              <a:gd name="T6" fmla="*/ 4265613 w 8531225"/>
              <a:gd name="T7" fmla="*/ 0 h 35877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17514 w 8531225"/>
              <a:gd name="T13" fmla="*/ 17514 h 358775"/>
              <a:gd name="T14" fmla="*/ 8513711 w 8531225"/>
              <a:gd name="T15" fmla="*/ 358775 h 3587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531225" h="358775">
                <a:moveTo>
                  <a:pt x="59797" y="0"/>
                </a:moveTo>
                <a:lnTo>
                  <a:pt x="8471428" y="0"/>
                </a:lnTo>
                <a:lnTo>
                  <a:pt x="8471427" y="0"/>
                </a:lnTo>
                <a:cubicBezTo>
                  <a:pt x="8504452" y="0"/>
                  <a:pt x="8531225" y="26772"/>
                  <a:pt x="8531225" y="59797"/>
                </a:cubicBezTo>
                <a:lnTo>
                  <a:pt x="8531225" y="358775"/>
                </a:lnTo>
                <a:lnTo>
                  <a:pt x="0" y="358775"/>
                </a:lnTo>
                <a:lnTo>
                  <a:pt x="0" y="59797"/>
                </a:lnTo>
                <a:cubicBezTo>
                  <a:pt x="0" y="26772"/>
                  <a:pt x="26772" y="0"/>
                  <a:pt x="59796" y="0"/>
                </a:cubicBezTo>
                <a:close/>
              </a:path>
            </a:pathLst>
          </a:custGeom>
          <a:solidFill>
            <a:srgbClr val="BED1EA">
              <a:alpha val="80000"/>
            </a:srgbClr>
          </a:solidFill>
          <a:ln w="9525" algn="ctr">
            <a:noFill/>
            <a:round/>
            <a:headEnd/>
            <a:tailEnd/>
          </a:ln>
          <a:effectLst/>
        </p:spPr>
        <p:txBody>
          <a:bodyPr anchor="ctr"/>
          <a:lstStyle/>
          <a:p>
            <a:pPr marL="128588" indent="-128588" defTabSz="2700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r-HR" sz="1050" dirty="0"/>
              <a:t>Dostupnost i kvaliteta lokalne podrške</a:t>
            </a:r>
          </a:p>
          <a:p>
            <a:pPr marL="128588" indent="-128588" defTabSz="2700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r-HR" sz="1050" dirty="0"/>
              <a:t>Učinkovito upravljanje imovinom</a:t>
            </a:r>
          </a:p>
          <a:p>
            <a:pPr marL="128588" indent="-128588" defTabSz="2700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r-HR" sz="1050" dirty="0"/>
              <a:t>Doprinos digitalnoj transformaciji poslovnih operacija klijenata</a:t>
            </a:r>
          </a:p>
          <a:p>
            <a:pPr marL="128588" indent="-128588" defTabSz="2700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r-HR" sz="1050" dirty="0"/>
              <a:t>Strateška partnerstva i suradnja u R&amp;D oblasti</a:t>
            </a:r>
          </a:p>
        </p:txBody>
      </p:sp>
      <p:sp>
        <p:nvSpPr>
          <p:cNvPr id="16" name="Isosceles Triangle 35">
            <a:extLst>
              <a:ext uri="{FF2B5EF4-FFF2-40B4-BE49-F238E27FC236}">
                <a16:creationId xmlns:a16="http://schemas.microsoft.com/office/drawing/2014/main" id="{BC37A2BE-072E-B947-B5B0-B3EE8315FF2A}"/>
              </a:ext>
            </a:extLst>
          </p:cNvPr>
          <p:cNvSpPr/>
          <p:nvPr/>
        </p:nvSpPr>
        <p:spPr bwMode="gray">
          <a:xfrm rot="10800000">
            <a:off x="5928394" y="4627625"/>
            <a:ext cx="2347733" cy="360098"/>
          </a:xfrm>
          <a:prstGeom prst="triangle">
            <a:avLst/>
          </a:prstGeom>
          <a:solidFill>
            <a:srgbClr val="E7EAF2"/>
          </a:solidFill>
          <a:ln w="19050" algn="ctr">
            <a:noFill/>
            <a:miter lim="800000"/>
            <a:headEnd/>
            <a:tailEnd/>
          </a:ln>
        </p:spPr>
        <p:txBody>
          <a:bodyPr wrap="square" lIns="66675" tIns="66675" rIns="66675" bIns="66675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hr-HR" sz="1200" b="1" dirty="0">
              <a:solidFill>
                <a:schemeClr val="bg1"/>
              </a:solidFill>
            </a:endParaRPr>
          </a:p>
        </p:txBody>
      </p:sp>
      <p:sp>
        <p:nvSpPr>
          <p:cNvPr id="18" name="Auf der gleichen Seite des Rechtecks liegende Ecken abrunden 37">
            <a:extLst>
              <a:ext uri="{FF2B5EF4-FFF2-40B4-BE49-F238E27FC236}">
                <a16:creationId xmlns:a16="http://schemas.microsoft.com/office/drawing/2014/main" id="{66DC0E01-7913-A64F-B092-73F02036E9B0}"/>
              </a:ext>
            </a:extLst>
          </p:cNvPr>
          <p:cNvSpPr>
            <a:spLocks noChangeArrowheads="1"/>
          </p:cNvSpPr>
          <p:nvPr/>
        </p:nvSpPr>
        <p:spPr bwMode="gray">
          <a:xfrm>
            <a:off x="3403106" y="2221720"/>
            <a:ext cx="2347734" cy="628637"/>
          </a:xfrm>
          <a:custGeom>
            <a:avLst/>
            <a:gdLst>
              <a:gd name="T0" fmla="*/ 8531225 w 8531225"/>
              <a:gd name="T1" fmla="*/ 179388 h 358775"/>
              <a:gd name="T2" fmla="*/ 4265613 w 8531225"/>
              <a:gd name="T3" fmla="*/ 358775 h 358775"/>
              <a:gd name="T4" fmla="*/ 0 w 8531225"/>
              <a:gd name="T5" fmla="*/ 179388 h 358775"/>
              <a:gd name="T6" fmla="*/ 4265613 w 8531225"/>
              <a:gd name="T7" fmla="*/ 0 h 35877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17514 w 8531225"/>
              <a:gd name="T13" fmla="*/ 17514 h 358775"/>
              <a:gd name="T14" fmla="*/ 8513711 w 8531225"/>
              <a:gd name="T15" fmla="*/ 358775 h 3587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531225" h="358775">
                <a:moveTo>
                  <a:pt x="59797" y="0"/>
                </a:moveTo>
                <a:lnTo>
                  <a:pt x="8471428" y="0"/>
                </a:lnTo>
                <a:lnTo>
                  <a:pt x="8471427" y="0"/>
                </a:lnTo>
                <a:cubicBezTo>
                  <a:pt x="8504452" y="0"/>
                  <a:pt x="8531225" y="26772"/>
                  <a:pt x="8531225" y="59797"/>
                </a:cubicBezTo>
                <a:lnTo>
                  <a:pt x="8531225" y="358775"/>
                </a:lnTo>
                <a:lnTo>
                  <a:pt x="0" y="358775"/>
                </a:lnTo>
                <a:lnTo>
                  <a:pt x="0" y="59797"/>
                </a:lnTo>
                <a:cubicBezTo>
                  <a:pt x="0" y="26772"/>
                  <a:pt x="26772" y="0"/>
                  <a:pt x="59796" y="0"/>
                </a:cubicBezTo>
                <a:close/>
              </a:path>
            </a:pathLst>
          </a:custGeom>
          <a:solidFill>
            <a:srgbClr val="8EB4E3"/>
          </a:solidFill>
          <a:ln w="9525" algn="ctr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 defTabSz="671513">
              <a:buClr>
                <a:srgbClr val="E20074"/>
              </a:buClr>
            </a:pPr>
            <a:r>
              <a:rPr lang="hr-HR" sz="1500" b="1" dirty="0">
                <a:solidFill>
                  <a:srgbClr val="FFFFFF"/>
                </a:solidFill>
              </a:rPr>
              <a:t>PROIZVODI</a:t>
            </a:r>
          </a:p>
          <a:p>
            <a:pPr algn="ctr" defTabSz="671513">
              <a:buClr>
                <a:srgbClr val="E20074"/>
              </a:buClr>
            </a:pPr>
            <a:endParaRPr lang="en-GB" sz="900" b="1" dirty="0">
              <a:solidFill>
                <a:srgbClr val="FFFFFF"/>
              </a:solidFill>
            </a:endParaRPr>
          </a:p>
        </p:txBody>
      </p:sp>
      <p:sp>
        <p:nvSpPr>
          <p:cNvPr id="19" name="Auf der gleichen Seite des Rechtecks liegende Ecken abrunden 37">
            <a:extLst>
              <a:ext uri="{FF2B5EF4-FFF2-40B4-BE49-F238E27FC236}">
                <a16:creationId xmlns:a16="http://schemas.microsoft.com/office/drawing/2014/main" id="{E233BB6C-E824-CE42-9EF8-44F6C0F25FE9}"/>
              </a:ext>
            </a:extLst>
          </p:cNvPr>
          <p:cNvSpPr>
            <a:spLocks noChangeArrowheads="1"/>
          </p:cNvSpPr>
          <p:nvPr/>
        </p:nvSpPr>
        <p:spPr bwMode="gray">
          <a:xfrm>
            <a:off x="3580805" y="2664607"/>
            <a:ext cx="1992333" cy="391841"/>
          </a:xfrm>
          <a:custGeom>
            <a:avLst/>
            <a:gdLst>
              <a:gd name="T0" fmla="*/ 8531225 w 8531225"/>
              <a:gd name="T1" fmla="*/ 179388 h 358775"/>
              <a:gd name="T2" fmla="*/ 4265613 w 8531225"/>
              <a:gd name="T3" fmla="*/ 358775 h 358775"/>
              <a:gd name="T4" fmla="*/ 0 w 8531225"/>
              <a:gd name="T5" fmla="*/ 179388 h 358775"/>
              <a:gd name="T6" fmla="*/ 4265613 w 8531225"/>
              <a:gd name="T7" fmla="*/ 0 h 35877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17514 w 8531225"/>
              <a:gd name="T13" fmla="*/ 17514 h 358775"/>
              <a:gd name="T14" fmla="*/ 8513711 w 8531225"/>
              <a:gd name="T15" fmla="*/ 358775 h 3587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531225" h="358775">
                <a:moveTo>
                  <a:pt x="59797" y="0"/>
                </a:moveTo>
                <a:lnTo>
                  <a:pt x="8471428" y="0"/>
                </a:lnTo>
                <a:lnTo>
                  <a:pt x="8471427" y="0"/>
                </a:lnTo>
                <a:cubicBezTo>
                  <a:pt x="8504452" y="0"/>
                  <a:pt x="8531225" y="26772"/>
                  <a:pt x="8531225" y="59797"/>
                </a:cubicBezTo>
                <a:lnTo>
                  <a:pt x="8531225" y="358775"/>
                </a:lnTo>
                <a:lnTo>
                  <a:pt x="0" y="358775"/>
                </a:lnTo>
                <a:lnTo>
                  <a:pt x="0" y="59797"/>
                </a:lnTo>
                <a:cubicBezTo>
                  <a:pt x="0" y="26772"/>
                  <a:pt x="26772" y="0"/>
                  <a:pt x="59796" y="0"/>
                </a:cubicBezTo>
                <a:close/>
              </a:path>
            </a:pathLst>
          </a:custGeom>
          <a:solidFill>
            <a:srgbClr val="002060"/>
          </a:solidFill>
          <a:ln w="9525" algn="ctr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 defTabSz="671513">
              <a:buClr>
                <a:srgbClr val="E20074"/>
              </a:buClr>
            </a:pPr>
            <a:r>
              <a:rPr lang="hr-HR" sz="1200" dirty="0">
                <a:solidFill>
                  <a:srgbClr val="FFFFFF"/>
                </a:solidFill>
              </a:rPr>
              <a:t>Visoka pouzdanost</a:t>
            </a:r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20" name="Auf der gleichen Seite des Rechtecks liegende Ecken abrunden 37">
            <a:extLst>
              <a:ext uri="{FF2B5EF4-FFF2-40B4-BE49-F238E27FC236}">
                <a16:creationId xmlns:a16="http://schemas.microsoft.com/office/drawing/2014/main" id="{E2F2737A-40A0-FF43-AC72-3815613AEDCC}"/>
              </a:ext>
            </a:extLst>
          </p:cNvPr>
          <p:cNvSpPr>
            <a:spLocks noChangeArrowheads="1"/>
          </p:cNvSpPr>
          <p:nvPr/>
        </p:nvSpPr>
        <p:spPr bwMode="gray">
          <a:xfrm>
            <a:off x="3403105" y="3182640"/>
            <a:ext cx="2347735" cy="1336351"/>
          </a:xfrm>
          <a:custGeom>
            <a:avLst/>
            <a:gdLst>
              <a:gd name="T0" fmla="*/ 8531225 w 8531225"/>
              <a:gd name="T1" fmla="*/ 179388 h 358775"/>
              <a:gd name="T2" fmla="*/ 4265613 w 8531225"/>
              <a:gd name="T3" fmla="*/ 358775 h 358775"/>
              <a:gd name="T4" fmla="*/ 0 w 8531225"/>
              <a:gd name="T5" fmla="*/ 179388 h 358775"/>
              <a:gd name="T6" fmla="*/ 4265613 w 8531225"/>
              <a:gd name="T7" fmla="*/ 0 h 35877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17514 w 8531225"/>
              <a:gd name="T13" fmla="*/ 17514 h 358775"/>
              <a:gd name="T14" fmla="*/ 8513711 w 8531225"/>
              <a:gd name="T15" fmla="*/ 358775 h 3587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531225" h="358775">
                <a:moveTo>
                  <a:pt x="59797" y="0"/>
                </a:moveTo>
                <a:lnTo>
                  <a:pt x="8471428" y="0"/>
                </a:lnTo>
                <a:lnTo>
                  <a:pt x="8471427" y="0"/>
                </a:lnTo>
                <a:cubicBezTo>
                  <a:pt x="8504452" y="0"/>
                  <a:pt x="8531225" y="26772"/>
                  <a:pt x="8531225" y="59797"/>
                </a:cubicBezTo>
                <a:lnTo>
                  <a:pt x="8531225" y="358775"/>
                </a:lnTo>
                <a:lnTo>
                  <a:pt x="0" y="358775"/>
                </a:lnTo>
                <a:lnTo>
                  <a:pt x="0" y="59797"/>
                </a:lnTo>
                <a:cubicBezTo>
                  <a:pt x="0" y="26772"/>
                  <a:pt x="26772" y="0"/>
                  <a:pt x="59796" y="0"/>
                </a:cubicBezTo>
                <a:close/>
              </a:path>
            </a:pathLst>
          </a:custGeom>
          <a:solidFill>
            <a:srgbClr val="BED1EA">
              <a:alpha val="80000"/>
            </a:srgbClr>
          </a:solidFill>
          <a:ln w="9525" algn="ctr">
            <a:noFill/>
            <a:round/>
            <a:headEnd/>
            <a:tailEnd/>
          </a:ln>
          <a:effectLst/>
        </p:spPr>
        <p:txBody>
          <a:bodyPr anchor="ctr"/>
          <a:lstStyle/>
          <a:p>
            <a:pPr marL="214313" indent="-214313" defTabSz="671513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r-HR" sz="1050" dirty="0">
                <a:latin typeface="Calibri" panose="020F0502020204030204" pitchFamily="34" charset="0"/>
                <a:cs typeface="Calibri" panose="020F0502020204030204" pitchFamily="34" charset="0"/>
              </a:rPr>
              <a:t>Kritična funkcija i performanse proizvoda</a:t>
            </a:r>
          </a:p>
          <a:p>
            <a:pPr marL="214313" indent="-214313" defTabSz="671513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r-HR" sz="1050" dirty="0">
                <a:latin typeface="Calibri" panose="020F0502020204030204" pitchFamily="34" charset="0"/>
                <a:cs typeface="Calibri" panose="020F0502020204030204" pitchFamily="34" charset="0"/>
              </a:rPr>
              <a:t>Globalna konkurentnost proizvoda</a:t>
            </a:r>
          </a:p>
          <a:p>
            <a:pPr marL="214313" indent="-214313" defTabSz="671513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r-HR" sz="1050" dirty="0">
                <a:latin typeface="Calibri" panose="020F0502020204030204" pitchFamily="34" charset="0"/>
                <a:cs typeface="Calibri" panose="020F0502020204030204" pitchFamily="34" charset="0"/>
              </a:rPr>
              <a:t>Osnova diferencijacije vlastitog rješenja</a:t>
            </a:r>
          </a:p>
          <a:p>
            <a:pPr marL="214313" indent="-214313" defTabSz="671513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r-HR" sz="1050" dirty="0">
                <a:latin typeface="Calibri" panose="020F0502020204030204" pitchFamily="34" charset="0"/>
                <a:cs typeface="Calibri" panose="020F0502020204030204" pitchFamily="34" charset="0"/>
              </a:rPr>
              <a:t>Temelj razvoja kompetencija i inovacija</a:t>
            </a:r>
          </a:p>
        </p:txBody>
      </p:sp>
      <p:sp>
        <p:nvSpPr>
          <p:cNvPr id="21" name="Isosceles Triangle 35">
            <a:extLst>
              <a:ext uri="{FF2B5EF4-FFF2-40B4-BE49-F238E27FC236}">
                <a16:creationId xmlns:a16="http://schemas.microsoft.com/office/drawing/2014/main" id="{504F0BCD-F632-6349-94A7-557F2159EF15}"/>
              </a:ext>
            </a:extLst>
          </p:cNvPr>
          <p:cNvSpPr/>
          <p:nvPr/>
        </p:nvSpPr>
        <p:spPr bwMode="gray">
          <a:xfrm rot="10800000">
            <a:off x="3403105" y="4624953"/>
            <a:ext cx="2347733" cy="360098"/>
          </a:xfrm>
          <a:prstGeom prst="triangle">
            <a:avLst/>
          </a:prstGeom>
          <a:solidFill>
            <a:srgbClr val="E7EAF2"/>
          </a:solidFill>
          <a:ln w="19050" algn="ctr">
            <a:noFill/>
            <a:miter lim="800000"/>
            <a:headEnd/>
            <a:tailEnd/>
          </a:ln>
        </p:spPr>
        <p:txBody>
          <a:bodyPr wrap="square" lIns="66675" tIns="66675" rIns="66675" bIns="66675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hr-HR" sz="1200" b="1" dirty="0">
              <a:solidFill>
                <a:schemeClr val="bg1"/>
              </a:solidFill>
            </a:endParaRPr>
          </a:p>
        </p:txBody>
      </p:sp>
      <p:sp>
        <p:nvSpPr>
          <p:cNvPr id="23" name="Auf der gleichen Seite des Rechtecks liegende Ecken abrunden 37">
            <a:extLst>
              <a:ext uri="{FF2B5EF4-FFF2-40B4-BE49-F238E27FC236}">
                <a16:creationId xmlns:a16="http://schemas.microsoft.com/office/drawing/2014/main" id="{5258B364-D1FF-0341-9BE1-208CFA7F5D7E}"/>
              </a:ext>
            </a:extLst>
          </p:cNvPr>
          <p:cNvSpPr>
            <a:spLocks noChangeArrowheads="1"/>
          </p:cNvSpPr>
          <p:nvPr/>
        </p:nvSpPr>
        <p:spPr bwMode="gray">
          <a:xfrm>
            <a:off x="844752" y="2214786"/>
            <a:ext cx="2347734" cy="628637"/>
          </a:xfrm>
          <a:custGeom>
            <a:avLst/>
            <a:gdLst>
              <a:gd name="T0" fmla="*/ 8531225 w 8531225"/>
              <a:gd name="T1" fmla="*/ 179388 h 358775"/>
              <a:gd name="T2" fmla="*/ 4265613 w 8531225"/>
              <a:gd name="T3" fmla="*/ 358775 h 358775"/>
              <a:gd name="T4" fmla="*/ 0 w 8531225"/>
              <a:gd name="T5" fmla="*/ 179388 h 358775"/>
              <a:gd name="T6" fmla="*/ 4265613 w 8531225"/>
              <a:gd name="T7" fmla="*/ 0 h 35877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17514 w 8531225"/>
              <a:gd name="T13" fmla="*/ 17514 h 358775"/>
              <a:gd name="T14" fmla="*/ 8513711 w 8531225"/>
              <a:gd name="T15" fmla="*/ 358775 h 3587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531225" h="358775">
                <a:moveTo>
                  <a:pt x="59797" y="0"/>
                </a:moveTo>
                <a:lnTo>
                  <a:pt x="8471428" y="0"/>
                </a:lnTo>
                <a:lnTo>
                  <a:pt x="8471427" y="0"/>
                </a:lnTo>
                <a:cubicBezTo>
                  <a:pt x="8504452" y="0"/>
                  <a:pt x="8531225" y="26772"/>
                  <a:pt x="8531225" y="59797"/>
                </a:cubicBezTo>
                <a:lnTo>
                  <a:pt x="8531225" y="358775"/>
                </a:lnTo>
                <a:lnTo>
                  <a:pt x="0" y="358775"/>
                </a:lnTo>
                <a:lnTo>
                  <a:pt x="0" y="59797"/>
                </a:lnTo>
                <a:cubicBezTo>
                  <a:pt x="0" y="26772"/>
                  <a:pt x="26772" y="0"/>
                  <a:pt x="59796" y="0"/>
                </a:cubicBezTo>
                <a:close/>
              </a:path>
            </a:pathLst>
          </a:custGeom>
          <a:solidFill>
            <a:srgbClr val="8EB4E3"/>
          </a:solidFill>
          <a:ln w="9525" algn="ctr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 defTabSz="671513">
              <a:buClr>
                <a:srgbClr val="E20074"/>
              </a:buClr>
            </a:pPr>
            <a:r>
              <a:rPr lang="hr-HR" sz="15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SLOŽENA RJEŠENJA</a:t>
            </a:r>
          </a:p>
          <a:p>
            <a:pPr algn="ctr" defTabSz="671513">
              <a:buClr>
                <a:srgbClr val="E20074"/>
              </a:buClr>
            </a:pPr>
            <a:endParaRPr lang="en-GB" sz="9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Auf der gleichen Seite des Rechtecks liegende Ecken abrunden 37">
            <a:extLst>
              <a:ext uri="{FF2B5EF4-FFF2-40B4-BE49-F238E27FC236}">
                <a16:creationId xmlns:a16="http://schemas.microsoft.com/office/drawing/2014/main" id="{D7E8A057-BE57-1941-915E-A120DC59EE92}"/>
              </a:ext>
            </a:extLst>
          </p:cNvPr>
          <p:cNvSpPr>
            <a:spLocks noChangeArrowheads="1"/>
          </p:cNvSpPr>
          <p:nvPr/>
        </p:nvSpPr>
        <p:spPr bwMode="gray">
          <a:xfrm>
            <a:off x="1022452" y="2667916"/>
            <a:ext cx="1992333" cy="391841"/>
          </a:xfrm>
          <a:custGeom>
            <a:avLst/>
            <a:gdLst>
              <a:gd name="T0" fmla="*/ 8531225 w 8531225"/>
              <a:gd name="T1" fmla="*/ 179388 h 358775"/>
              <a:gd name="T2" fmla="*/ 4265613 w 8531225"/>
              <a:gd name="T3" fmla="*/ 358775 h 358775"/>
              <a:gd name="T4" fmla="*/ 0 w 8531225"/>
              <a:gd name="T5" fmla="*/ 179388 h 358775"/>
              <a:gd name="T6" fmla="*/ 4265613 w 8531225"/>
              <a:gd name="T7" fmla="*/ 0 h 35877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17514 w 8531225"/>
              <a:gd name="T13" fmla="*/ 17514 h 358775"/>
              <a:gd name="T14" fmla="*/ 8513711 w 8531225"/>
              <a:gd name="T15" fmla="*/ 358775 h 3587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531225" h="358775">
                <a:moveTo>
                  <a:pt x="59797" y="0"/>
                </a:moveTo>
                <a:lnTo>
                  <a:pt x="8471428" y="0"/>
                </a:lnTo>
                <a:lnTo>
                  <a:pt x="8471427" y="0"/>
                </a:lnTo>
                <a:cubicBezTo>
                  <a:pt x="8504452" y="0"/>
                  <a:pt x="8531225" y="26772"/>
                  <a:pt x="8531225" y="59797"/>
                </a:cubicBezTo>
                <a:lnTo>
                  <a:pt x="8531225" y="358775"/>
                </a:lnTo>
                <a:lnTo>
                  <a:pt x="0" y="358775"/>
                </a:lnTo>
                <a:lnTo>
                  <a:pt x="0" y="59797"/>
                </a:lnTo>
                <a:cubicBezTo>
                  <a:pt x="0" y="26772"/>
                  <a:pt x="26772" y="0"/>
                  <a:pt x="59796" y="0"/>
                </a:cubicBezTo>
                <a:close/>
              </a:path>
            </a:pathLst>
          </a:custGeom>
          <a:solidFill>
            <a:srgbClr val="002060"/>
          </a:solidFill>
          <a:ln w="9525" algn="ctr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 defTabSz="671513">
              <a:buClr>
                <a:srgbClr val="E20074"/>
              </a:buClr>
            </a:pPr>
            <a:r>
              <a:rPr lang="hr-HR" sz="1200" dirty="0">
                <a:solidFill>
                  <a:srgbClr val="FFFFFF"/>
                </a:solidFill>
              </a:rPr>
              <a:t>Fleksibilnost i brzina isporuke</a:t>
            </a:r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25" name="Auf der gleichen Seite des Rechtecks liegende Ecken abrunden 37">
            <a:extLst>
              <a:ext uri="{FF2B5EF4-FFF2-40B4-BE49-F238E27FC236}">
                <a16:creationId xmlns:a16="http://schemas.microsoft.com/office/drawing/2014/main" id="{7496AB54-1716-C240-9C54-F329DB945CD4}"/>
              </a:ext>
            </a:extLst>
          </p:cNvPr>
          <p:cNvSpPr>
            <a:spLocks noChangeArrowheads="1"/>
          </p:cNvSpPr>
          <p:nvPr/>
        </p:nvSpPr>
        <p:spPr bwMode="gray">
          <a:xfrm>
            <a:off x="844752" y="3175707"/>
            <a:ext cx="2347735" cy="1336351"/>
          </a:xfrm>
          <a:custGeom>
            <a:avLst/>
            <a:gdLst>
              <a:gd name="T0" fmla="*/ 8531225 w 8531225"/>
              <a:gd name="T1" fmla="*/ 179388 h 358775"/>
              <a:gd name="T2" fmla="*/ 4265613 w 8531225"/>
              <a:gd name="T3" fmla="*/ 358775 h 358775"/>
              <a:gd name="T4" fmla="*/ 0 w 8531225"/>
              <a:gd name="T5" fmla="*/ 179388 h 358775"/>
              <a:gd name="T6" fmla="*/ 4265613 w 8531225"/>
              <a:gd name="T7" fmla="*/ 0 h 35877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17514 w 8531225"/>
              <a:gd name="T13" fmla="*/ 17514 h 358775"/>
              <a:gd name="T14" fmla="*/ 8513711 w 8531225"/>
              <a:gd name="T15" fmla="*/ 358775 h 3587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531225" h="358775">
                <a:moveTo>
                  <a:pt x="59797" y="0"/>
                </a:moveTo>
                <a:lnTo>
                  <a:pt x="8471428" y="0"/>
                </a:lnTo>
                <a:lnTo>
                  <a:pt x="8471427" y="0"/>
                </a:lnTo>
                <a:cubicBezTo>
                  <a:pt x="8504452" y="0"/>
                  <a:pt x="8531225" y="26772"/>
                  <a:pt x="8531225" y="59797"/>
                </a:cubicBezTo>
                <a:lnTo>
                  <a:pt x="8531225" y="358775"/>
                </a:lnTo>
                <a:lnTo>
                  <a:pt x="0" y="358775"/>
                </a:lnTo>
                <a:lnTo>
                  <a:pt x="0" y="59797"/>
                </a:lnTo>
                <a:cubicBezTo>
                  <a:pt x="0" y="26772"/>
                  <a:pt x="26772" y="0"/>
                  <a:pt x="59796" y="0"/>
                </a:cubicBezTo>
                <a:close/>
              </a:path>
            </a:pathLst>
          </a:custGeom>
          <a:solidFill>
            <a:srgbClr val="BED1EA">
              <a:alpha val="80000"/>
            </a:srgbClr>
          </a:solidFill>
          <a:ln w="9525" algn="ctr">
            <a:noFill/>
            <a:round/>
            <a:headEnd/>
            <a:tailEnd/>
          </a:ln>
          <a:effectLst/>
        </p:spPr>
        <p:txBody>
          <a:bodyPr anchor="ctr"/>
          <a:lstStyle/>
          <a:p>
            <a:pPr marL="214313" indent="-214313" defTabSz="671513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r-HR" sz="1050" dirty="0"/>
              <a:t>Rješavanje složenih zahtjeva kupaca</a:t>
            </a:r>
          </a:p>
          <a:p>
            <a:pPr marL="214313" indent="-214313" defTabSz="671513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r-HR" sz="1050" dirty="0"/>
              <a:t>Fleksibilnost i brzina isporuke rješenja</a:t>
            </a:r>
          </a:p>
          <a:p>
            <a:pPr marL="214313" indent="-214313" defTabSz="671513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r-HR" sz="1050" dirty="0"/>
              <a:t>Konvergencija domenskih i digitalizacijskih kompetencija</a:t>
            </a:r>
          </a:p>
          <a:p>
            <a:pPr marL="214313" indent="-214313" defTabSz="671513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r-HR" sz="1050" dirty="0"/>
              <a:t>Visoka konkurentnost TCO pokazatelja</a:t>
            </a:r>
            <a:endParaRPr lang="en-GB" sz="1050" dirty="0"/>
          </a:p>
        </p:txBody>
      </p:sp>
      <p:sp>
        <p:nvSpPr>
          <p:cNvPr id="26" name="Isosceles Triangle 35">
            <a:extLst>
              <a:ext uri="{FF2B5EF4-FFF2-40B4-BE49-F238E27FC236}">
                <a16:creationId xmlns:a16="http://schemas.microsoft.com/office/drawing/2014/main" id="{32BC9748-D3B8-5042-A579-ADC71C69C073}"/>
              </a:ext>
            </a:extLst>
          </p:cNvPr>
          <p:cNvSpPr/>
          <p:nvPr/>
        </p:nvSpPr>
        <p:spPr bwMode="gray">
          <a:xfrm rot="10800000">
            <a:off x="844751" y="4618019"/>
            <a:ext cx="2347733" cy="360098"/>
          </a:xfrm>
          <a:prstGeom prst="triangle">
            <a:avLst/>
          </a:prstGeom>
          <a:solidFill>
            <a:srgbClr val="E7EAF2"/>
          </a:solidFill>
          <a:ln w="19050" algn="ctr">
            <a:noFill/>
            <a:miter lim="800000"/>
            <a:headEnd/>
            <a:tailEnd/>
          </a:ln>
        </p:spPr>
        <p:txBody>
          <a:bodyPr wrap="square" lIns="66675" tIns="66675" rIns="66675" bIns="66675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hr-HR" sz="1200" b="1" dirty="0">
              <a:solidFill>
                <a:schemeClr val="bg1"/>
              </a:solidFill>
            </a:endParaRPr>
          </a:p>
        </p:txBody>
      </p:sp>
      <p:pic>
        <p:nvPicPr>
          <p:cNvPr id="22" name="Picture 21" descr="Logo&#10;&#10;Description automatically generated">
            <a:extLst>
              <a:ext uri="{FF2B5EF4-FFF2-40B4-BE49-F238E27FC236}">
                <a16:creationId xmlns:a16="http://schemas.microsoft.com/office/drawing/2014/main" id="{46365AC6-459F-B54A-A7BC-20D13AB068F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80816" y="1134754"/>
            <a:ext cx="1190441" cy="457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26132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CD38A978-7FB7-FE41-AA58-CACCB09D8C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2205" y="0"/>
            <a:ext cx="9173507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7722EED-2D47-CA4F-BBC9-C20A0660B9D5}"/>
              </a:ext>
            </a:extLst>
          </p:cNvPr>
          <p:cNvSpPr/>
          <p:nvPr/>
        </p:nvSpPr>
        <p:spPr>
          <a:xfrm>
            <a:off x="3311352" y="979452"/>
            <a:ext cx="5832648" cy="936104"/>
          </a:xfrm>
          <a:prstGeom prst="rect">
            <a:avLst/>
          </a:prstGeom>
          <a:solidFill>
            <a:srgbClr val="1E2864">
              <a:alpha val="90000"/>
            </a:srgbClr>
          </a:solidFill>
          <a:ln w="6350">
            <a:solidFill>
              <a:srgbClr val="AAAAAA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400" b="1" dirty="0">
                <a:solidFill>
                  <a:schemeClr val="bg1"/>
                </a:solidFill>
              </a:rPr>
              <a:t>5. </a:t>
            </a:r>
            <a:r>
              <a:rPr lang="ta-IN" sz="2400" b="1" dirty="0">
                <a:solidFill>
                  <a:schemeClr val="bg1"/>
                </a:solidFill>
              </a:rPr>
              <a:t> </a:t>
            </a:r>
            <a:r>
              <a:rPr lang="hr-HR" sz="2400" b="1" dirty="0">
                <a:solidFill>
                  <a:schemeClr val="bg1"/>
                </a:solidFill>
              </a:rPr>
              <a:t>Pogled unaprijed</a:t>
            </a:r>
          </a:p>
        </p:txBody>
      </p:sp>
    </p:spTree>
    <p:extLst>
      <p:ext uri="{BB962C8B-B14F-4D97-AF65-F5344CB8AC3E}">
        <p14:creationId xmlns:p14="http://schemas.microsoft.com/office/powerpoint/2010/main" val="23537383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id="{EC420F06-1622-4E8F-BF32-565ED3C8908D}"/>
              </a:ext>
            </a:extLst>
          </p:cNvPr>
          <p:cNvGraphicFramePr>
            <a:graphicFrameLocks/>
          </p:cNvGraphicFramePr>
          <p:nvPr/>
        </p:nvGraphicFramePr>
        <p:xfrm>
          <a:off x="213214" y="2072938"/>
          <a:ext cx="3819759" cy="2547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8" name="Rectangle 47">
            <a:extLst>
              <a:ext uri="{FF2B5EF4-FFF2-40B4-BE49-F238E27FC236}">
                <a16:creationId xmlns:a16="http://schemas.microsoft.com/office/drawing/2014/main" id="{E9DBCAD2-32CF-4C3E-8A32-7CAF8082130F}"/>
              </a:ext>
            </a:extLst>
          </p:cNvPr>
          <p:cNvSpPr/>
          <p:nvPr/>
        </p:nvSpPr>
        <p:spPr>
          <a:xfrm>
            <a:off x="3994552" y="3083336"/>
            <a:ext cx="1270036" cy="1409240"/>
          </a:xfrm>
          <a:prstGeom prst="rect">
            <a:avLst/>
          </a:prstGeom>
          <a:solidFill>
            <a:srgbClr val="1E2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rgbClr val="0066CC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C93F69C-CB8C-47A6-87B1-EB7362E0853B}"/>
              </a:ext>
            </a:extLst>
          </p:cNvPr>
          <p:cNvSpPr txBox="1"/>
          <p:nvPr/>
        </p:nvSpPr>
        <p:spPr>
          <a:xfrm>
            <a:off x="4063651" y="3128918"/>
            <a:ext cx="10138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100" b="1" dirty="0" err="1">
                <a:solidFill>
                  <a:schemeClr val="bg1"/>
                </a:solidFill>
              </a:rPr>
              <a:t>Book</a:t>
            </a:r>
            <a:r>
              <a:rPr lang="hr-HR" sz="1100" b="1" dirty="0">
                <a:solidFill>
                  <a:schemeClr val="bg1"/>
                </a:solidFill>
              </a:rPr>
              <a:t>-to-</a:t>
            </a:r>
            <a:r>
              <a:rPr lang="hr-HR" sz="1100" b="1" dirty="0" err="1">
                <a:solidFill>
                  <a:schemeClr val="bg1"/>
                </a:solidFill>
              </a:rPr>
              <a:t>bill</a:t>
            </a:r>
            <a:endParaRPr lang="hr-HR" sz="1100" b="1" dirty="0">
              <a:solidFill>
                <a:schemeClr val="bg1"/>
              </a:solidFill>
            </a:endParaRPr>
          </a:p>
          <a:p>
            <a:pPr algn="ctr"/>
            <a:r>
              <a:rPr lang="hr-HR" sz="1100" b="1" dirty="0" err="1">
                <a:solidFill>
                  <a:schemeClr val="bg1"/>
                </a:solidFill>
              </a:rPr>
              <a:t>ratio</a:t>
            </a:r>
            <a:endParaRPr lang="hr-HR" sz="1100" b="1" dirty="0">
              <a:solidFill>
                <a:schemeClr val="bg1"/>
              </a:solidFill>
            </a:endParaRPr>
          </a:p>
          <a:p>
            <a:pPr algn="ctr"/>
            <a:endParaRPr lang="hr-HR" sz="1100" b="1" dirty="0">
              <a:solidFill>
                <a:schemeClr val="bg1"/>
              </a:solidFill>
            </a:endParaRPr>
          </a:p>
          <a:p>
            <a:pPr algn="ctr"/>
            <a:r>
              <a:rPr lang="hr-HR" sz="1100" b="1" dirty="0">
                <a:solidFill>
                  <a:schemeClr val="bg1"/>
                </a:solidFill>
              </a:rPr>
              <a:t> 2019    1,09</a:t>
            </a:r>
          </a:p>
          <a:p>
            <a:pPr algn="ctr"/>
            <a:r>
              <a:rPr lang="hr-HR" sz="1100" b="1" dirty="0">
                <a:solidFill>
                  <a:schemeClr val="bg1"/>
                </a:solidFill>
              </a:rPr>
              <a:t> 2020    1,26</a:t>
            </a:r>
          </a:p>
          <a:p>
            <a:pPr algn="ctr"/>
            <a:r>
              <a:rPr lang="hr-HR" sz="1100" b="1" dirty="0">
                <a:solidFill>
                  <a:schemeClr val="bg1"/>
                </a:solidFill>
              </a:rPr>
              <a:t> 2021    1,24  </a:t>
            </a:r>
          </a:p>
        </p:txBody>
      </p:sp>
      <p:sp>
        <p:nvSpPr>
          <p:cNvPr id="50" name="Arrow: Up 49">
            <a:extLst>
              <a:ext uri="{FF2B5EF4-FFF2-40B4-BE49-F238E27FC236}">
                <a16:creationId xmlns:a16="http://schemas.microsoft.com/office/drawing/2014/main" id="{70FE0469-AC52-4868-8C4E-B40D1A4A3DC7}"/>
              </a:ext>
            </a:extLst>
          </p:cNvPr>
          <p:cNvSpPr/>
          <p:nvPr/>
        </p:nvSpPr>
        <p:spPr>
          <a:xfrm>
            <a:off x="4363120" y="2348881"/>
            <a:ext cx="435180" cy="618154"/>
          </a:xfrm>
          <a:prstGeom prst="up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4B20E2A0-0092-4AD0-8A6E-DF98063B4854}"/>
              </a:ext>
            </a:extLst>
          </p:cNvPr>
          <p:cNvSpPr txBox="1">
            <a:spLocks/>
          </p:cNvSpPr>
          <p:nvPr/>
        </p:nvSpPr>
        <p:spPr bwMode="auto">
          <a:xfrm>
            <a:off x="468313" y="404813"/>
            <a:ext cx="8085138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2864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2864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2864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2864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2864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E2864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E2864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E2864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E2864"/>
                </a:solidFill>
                <a:latin typeface="Arial" charset="0"/>
              </a:defRPr>
            </a:lvl9pPr>
          </a:lstStyle>
          <a:p>
            <a:pPr lvl="0">
              <a:defRPr/>
            </a:pPr>
            <a:r>
              <a:rPr lang="hr-HR" sz="3200" b="0" dirty="0">
                <a:cs typeface="Arial"/>
              </a:rPr>
              <a:t>Rast ugovorenosti i prihoda</a:t>
            </a:r>
            <a:endParaRPr lang="hr-HR" altLang="sr-Latn-CS" sz="3200" b="0" dirty="0">
              <a:cs typeface="Arial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1228886-BB57-438D-91E1-31ED08A87957}"/>
              </a:ext>
            </a:extLst>
          </p:cNvPr>
          <p:cNvSpPr txBox="1"/>
          <p:nvPr/>
        </p:nvSpPr>
        <p:spPr>
          <a:xfrm>
            <a:off x="3193837" y="2156016"/>
            <a:ext cx="6894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100" b="1" dirty="0">
                <a:solidFill>
                  <a:srgbClr val="00B050"/>
                </a:solidFill>
              </a:rPr>
              <a:t>+ 32%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6164192B-916A-4067-B271-0107F3CF77A3}"/>
              </a:ext>
            </a:extLst>
          </p:cNvPr>
          <p:cNvSpPr/>
          <p:nvPr/>
        </p:nvSpPr>
        <p:spPr>
          <a:xfrm>
            <a:off x="3205368" y="2084318"/>
            <a:ext cx="623332" cy="413523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A2B871D1-3066-4903-8180-F4B058D968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5951505"/>
              </p:ext>
            </p:extLst>
          </p:nvPr>
        </p:nvGraphicFramePr>
        <p:xfrm>
          <a:off x="181869" y="2502031"/>
          <a:ext cx="3733986" cy="22917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03162F20-A16B-40EC-B09B-84FF031873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8098303"/>
              </p:ext>
            </p:extLst>
          </p:nvPr>
        </p:nvGraphicFramePr>
        <p:xfrm>
          <a:off x="5303123" y="2538768"/>
          <a:ext cx="3733986" cy="2223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5A57895E-AA48-46C9-8D61-73D9B4BAA740}"/>
              </a:ext>
            </a:extLst>
          </p:cNvPr>
          <p:cNvSpPr txBox="1"/>
          <p:nvPr/>
        </p:nvSpPr>
        <p:spPr>
          <a:xfrm>
            <a:off x="586785" y="212432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/>
              <a:t>Ugovoreni</a:t>
            </a:r>
            <a:r>
              <a:rPr lang="hr-HR" dirty="0"/>
              <a:t> </a:t>
            </a:r>
            <a:r>
              <a:rPr lang="hr-HR" sz="1200" dirty="0"/>
              <a:t>poslovi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F6744E2-573E-4F98-BBDB-289939F02205}"/>
              </a:ext>
            </a:extLst>
          </p:cNvPr>
          <p:cNvSpPr txBox="1"/>
          <p:nvPr/>
        </p:nvSpPr>
        <p:spPr>
          <a:xfrm>
            <a:off x="6378028" y="2160156"/>
            <a:ext cx="1584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/>
              <a:t>Prihodi od prodaje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6BA62750-1CBB-4EA6-8DAE-629F6576B2C0}"/>
              </a:ext>
            </a:extLst>
          </p:cNvPr>
          <p:cNvCxnSpPr>
            <a:cxnSpLocks/>
          </p:cNvCxnSpPr>
          <p:nvPr/>
        </p:nvCxnSpPr>
        <p:spPr>
          <a:xfrm flipV="1">
            <a:off x="811948" y="2298655"/>
            <a:ext cx="2232248" cy="9273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75F64BA-7A2B-4727-9F18-6E274C210B19}"/>
              </a:ext>
            </a:extLst>
          </p:cNvPr>
          <p:cNvCxnSpPr>
            <a:cxnSpLocks/>
          </p:cNvCxnSpPr>
          <p:nvPr/>
        </p:nvCxnSpPr>
        <p:spPr>
          <a:xfrm flipV="1">
            <a:off x="5990069" y="2437155"/>
            <a:ext cx="2326654" cy="5929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3D2E00A0-2FAD-42F3-A0EF-0A030E9D6AD9}"/>
              </a:ext>
            </a:extLst>
          </p:cNvPr>
          <p:cNvSpPr txBox="1"/>
          <p:nvPr/>
        </p:nvSpPr>
        <p:spPr>
          <a:xfrm>
            <a:off x="8371780" y="2144636"/>
            <a:ext cx="6894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100" b="1" dirty="0">
                <a:solidFill>
                  <a:srgbClr val="00B050"/>
                </a:solidFill>
              </a:rPr>
              <a:t>+ 17%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1D64B5AB-92A4-4BEA-806D-C108B69BCB25}"/>
              </a:ext>
            </a:extLst>
          </p:cNvPr>
          <p:cNvSpPr/>
          <p:nvPr/>
        </p:nvSpPr>
        <p:spPr>
          <a:xfrm>
            <a:off x="8350163" y="2072938"/>
            <a:ext cx="623332" cy="413523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770741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6BA6876-7C33-442B-AB31-4DF5807F02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3829837"/>
              </p:ext>
            </p:extLst>
          </p:nvPr>
        </p:nvGraphicFramePr>
        <p:xfrm>
          <a:off x="639136" y="572016"/>
          <a:ext cx="7992120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F6C23D0-F2B4-4E6C-9349-AD5AAED3B10B}"/>
              </a:ext>
            </a:extLst>
          </p:cNvPr>
          <p:cNvSpPr txBox="1"/>
          <p:nvPr/>
        </p:nvSpPr>
        <p:spPr>
          <a:xfrm>
            <a:off x="773792" y="1169517"/>
            <a:ext cx="22860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100" b="1" dirty="0">
                <a:solidFill>
                  <a:schemeClr val="bg1"/>
                </a:solidFill>
              </a:rPr>
              <a:t>Nagrade i priznanja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1D7645-B50E-4C9B-B617-2195E0B24A17}"/>
              </a:ext>
            </a:extLst>
          </p:cNvPr>
          <p:cNvSpPr txBox="1"/>
          <p:nvPr/>
        </p:nvSpPr>
        <p:spPr>
          <a:xfrm>
            <a:off x="2690344" y="1124744"/>
            <a:ext cx="22860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100" b="1" dirty="0">
                <a:solidFill>
                  <a:schemeClr val="bg1"/>
                </a:solidFill>
              </a:rPr>
              <a:t>Konsolidacija poslovnog portfelja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C813C6-FDDC-4DF0-9297-453486245263}"/>
              </a:ext>
            </a:extLst>
          </p:cNvPr>
          <p:cNvSpPr/>
          <p:nvPr/>
        </p:nvSpPr>
        <p:spPr>
          <a:xfrm>
            <a:off x="499154" y="1690591"/>
            <a:ext cx="2051208" cy="40424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1050" b="1" dirty="0">
                <a:solidFill>
                  <a:schemeClr val="tx1"/>
                </a:solidFill>
              </a:rPr>
              <a:t>Stoljeće izvrsnosti </a:t>
            </a:r>
            <a:r>
              <a:rPr lang="hr-HR" sz="1050" dirty="0">
                <a:solidFill>
                  <a:schemeClr val="tx1"/>
                </a:solidFill>
              </a:rPr>
              <a:t>–KONČAR kao </a:t>
            </a:r>
            <a:r>
              <a:rPr lang="hr-HR" sz="1050" b="1" dirty="0">
                <a:solidFill>
                  <a:schemeClr val="tx1"/>
                </a:solidFill>
              </a:rPr>
              <a:t>r</a:t>
            </a:r>
            <a:r>
              <a:rPr lang="hr-HR" sz="1050" b="1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egionalni lider na području elektroindustrije </a:t>
            </a:r>
            <a:r>
              <a:rPr lang="hr-HR" sz="1050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proslavio  100 godina poslovanja tijekom kojih se nametno kao jedan od najvećih hrvatskih izvoznika te kao jedna od najdugovječnijih hrvatskih kompanija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1050" dirty="0">
                <a:solidFill>
                  <a:schemeClr val="tx1"/>
                </a:solidFill>
                <a:latin typeface="Roboto" panose="02000000000000000000" pitchFamily="2" charset="0"/>
              </a:rPr>
              <a:t>Prema Liderovom istraživanju k</a:t>
            </a:r>
            <a:r>
              <a:rPr lang="hr-HR" sz="1050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ad se od izvoznih rezultata oduzme uvoz, </a:t>
            </a:r>
            <a:r>
              <a:rPr lang="hr-HR" sz="1050" b="1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KONČAR  je najveći hrvatski neto izvoznik u desetljeću</a:t>
            </a:r>
            <a:r>
              <a:rPr lang="hr-HR" sz="1050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, čijih je sedam tvrtki s rang-liste ostvarilo gotovo 1,5 milijardi eura 'čistog' izvoza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1050" b="1" dirty="0">
                <a:solidFill>
                  <a:schemeClr val="tx1"/>
                </a:solidFill>
                <a:latin typeface="Roboto" panose="02000000000000000000" pitchFamily="2" charset="0"/>
              </a:rPr>
              <a:t>KONČAR – D&amp;ST </a:t>
            </a:r>
            <a:r>
              <a:rPr lang="hr-HR" sz="1050" dirty="0">
                <a:solidFill>
                  <a:schemeClr val="tx1"/>
                </a:solidFill>
                <a:latin typeface="Roboto" panose="02000000000000000000" pitchFamily="2" charset="0"/>
              </a:rPr>
              <a:t>dobitnik Zlatnog ključa - </a:t>
            </a:r>
            <a:r>
              <a:rPr lang="hr-HR" sz="1050" b="1" dirty="0">
                <a:solidFill>
                  <a:schemeClr val="tx1"/>
                </a:solidFill>
                <a:latin typeface="Roboto" panose="02000000000000000000" pitchFamily="2" charset="0"/>
              </a:rPr>
              <a:t>najbolji veliki izvoznik </a:t>
            </a:r>
            <a:r>
              <a:rPr lang="hr-HR" sz="1050" dirty="0">
                <a:solidFill>
                  <a:schemeClr val="tx1"/>
                </a:solidFill>
                <a:latin typeface="Roboto" panose="02000000000000000000" pitchFamily="2" charset="0"/>
              </a:rPr>
              <a:t>u 2020.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1050" b="1" dirty="0">
                <a:solidFill>
                  <a:schemeClr val="tx1"/>
                </a:solidFill>
                <a:latin typeface="Roboto" panose="02000000000000000000" pitchFamily="2" charset="0"/>
              </a:rPr>
              <a:t>KONČAR – KPT </a:t>
            </a:r>
            <a:r>
              <a:rPr lang="hr-HR" sz="1050" dirty="0">
                <a:solidFill>
                  <a:schemeClr val="tx1"/>
                </a:solidFill>
                <a:latin typeface="Roboto" panose="02000000000000000000" pitchFamily="2" charset="0"/>
              </a:rPr>
              <a:t>dobitnik Zlatnog ključa </a:t>
            </a:r>
            <a:r>
              <a:rPr lang="hr-HR" sz="1050" b="1" dirty="0">
                <a:solidFill>
                  <a:schemeClr val="tx1"/>
                </a:solidFill>
                <a:latin typeface="Roboto" panose="02000000000000000000" pitchFamily="2" charset="0"/>
              </a:rPr>
              <a:t>- najbolji izvoznik u Katar </a:t>
            </a:r>
            <a:r>
              <a:rPr lang="hr-HR" sz="1050" dirty="0">
                <a:solidFill>
                  <a:schemeClr val="tx1"/>
                </a:solidFill>
                <a:latin typeface="Roboto" panose="02000000000000000000" pitchFamily="2" charset="0"/>
              </a:rPr>
              <a:t>u 2020.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hr-HR" sz="105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E224AD6-0117-42A8-9B51-5CB378C383A6}"/>
              </a:ext>
            </a:extLst>
          </p:cNvPr>
          <p:cNvSpPr/>
          <p:nvPr/>
        </p:nvSpPr>
        <p:spPr>
          <a:xfrm>
            <a:off x="2434010" y="1650429"/>
            <a:ext cx="1998008" cy="37945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r-HR" sz="1050" b="1" kern="0" dirty="0">
                <a:solidFill>
                  <a:prstClr val="black"/>
                </a:solidFill>
              </a:rPr>
              <a:t>Pripajanje</a:t>
            </a:r>
            <a:r>
              <a:rPr lang="hr-HR" sz="1050" kern="0" dirty="0">
                <a:solidFill>
                  <a:prstClr val="black"/>
                </a:solidFill>
              </a:rPr>
              <a:t> KONČAR – NNSP društvu KONČAR – Aparati i postrojenja</a:t>
            </a:r>
            <a:endParaRPr kumimoji="0" lang="hr-HR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r-HR" sz="1050" b="1" kern="0" dirty="0">
                <a:solidFill>
                  <a:prstClr val="black"/>
                </a:solidFill>
              </a:rPr>
              <a:t>Pripajanje</a:t>
            </a:r>
            <a:r>
              <a:rPr lang="hr-HR" sz="1050" kern="0" dirty="0">
                <a:solidFill>
                  <a:prstClr val="black"/>
                </a:solidFill>
              </a:rPr>
              <a:t> KONČAR – Montažnog inženjeringa društvu KONČAR - KET postrojenja </a:t>
            </a:r>
          </a:p>
          <a:p>
            <a:pPr marL="171450" indent="-171450"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hr-HR" sz="1050" b="1" kern="0" dirty="0">
                <a:solidFill>
                  <a:schemeClr val="tx1"/>
                </a:solidFill>
              </a:rPr>
              <a:t>Osnivanje</a:t>
            </a:r>
            <a:r>
              <a:rPr lang="hr-HR" sz="1050" kern="0" dirty="0">
                <a:solidFill>
                  <a:schemeClr val="tx1"/>
                </a:solidFill>
              </a:rPr>
              <a:t> društva </a:t>
            </a:r>
            <a:r>
              <a:rPr lang="hr-HR" sz="1050" b="1" kern="0" dirty="0">
                <a:solidFill>
                  <a:schemeClr val="tx1"/>
                </a:solidFill>
              </a:rPr>
              <a:t>KONČAR – Digital d.o.o.</a:t>
            </a:r>
            <a:r>
              <a:rPr lang="hr-HR" sz="1050" kern="0" dirty="0">
                <a:solidFill>
                  <a:schemeClr val="tx1"/>
                </a:solidFill>
              </a:rPr>
              <a:t> za digitalne usluge i rješenja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sz="10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Likvidacija </a:t>
            </a:r>
            <a:r>
              <a:rPr kumimoji="0" lang="hr-HR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KONČAR - XD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r-HR" sz="1050" b="1" kern="0" dirty="0">
                <a:solidFill>
                  <a:prstClr val="black"/>
                </a:solidFill>
              </a:rPr>
              <a:t>Preoblikovanje</a:t>
            </a:r>
            <a:r>
              <a:rPr lang="hr-HR" sz="1050" kern="0" dirty="0">
                <a:solidFill>
                  <a:prstClr val="black"/>
                </a:solidFill>
              </a:rPr>
              <a:t> dioničkih društava u 100% vlasništvu matice u društva s ograničenom odgovornošću</a:t>
            </a:r>
          </a:p>
          <a:p>
            <a:pPr marL="171450" indent="-171450"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hr-HR" sz="1050" dirty="0">
                <a:solidFill>
                  <a:schemeClr val="tx1"/>
                </a:solidFill>
              </a:rPr>
              <a:t>Uspostava </a:t>
            </a:r>
            <a:r>
              <a:rPr lang="hr-HR" sz="1050" b="1" dirty="0">
                <a:solidFill>
                  <a:schemeClr val="tx1"/>
                </a:solidFill>
              </a:rPr>
              <a:t>odjela za M&amp;A</a:t>
            </a:r>
            <a:endParaRPr lang="hr-HR" sz="1050" b="1" kern="0" dirty="0">
              <a:solidFill>
                <a:prstClr val="black"/>
              </a:solidFill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r-HR" sz="1050" dirty="0">
                <a:solidFill>
                  <a:schemeClr val="tx1"/>
                </a:solidFill>
              </a:rPr>
              <a:t>Uspostava </a:t>
            </a:r>
            <a:r>
              <a:rPr lang="hr-HR" sz="1050" b="1" dirty="0">
                <a:solidFill>
                  <a:schemeClr val="tx1"/>
                </a:solidFill>
              </a:rPr>
              <a:t>odjela za upravljanje inicijativama/projektima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r-HR" sz="1050" dirty="0">
                <a:solidFill>
                  <a:schemeClr val="tx1"/>
                </a:solidFill>
              </a:rPr>
              <a:t>Korporativni </a:t>
            </a:r>
            <a:r>
              <a:rPr lang="hr-HR" sz="1050" b="1" dirty="0">
                <a:solidFill>
                  <a:schemeClr val="tx1"/>
                </a:solidFill>
              </a:rPr>
              <a:t>kontroling</a:t>
            </a:r>
          </a:p>
          <a:p>
            <a:pPr marL="261938" marR="0" lvl="0" indent="-174625" algn="l" defTabSz="914400" rtl="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hr-HR" sz="105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hr-HR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B20E2A0-0092-4AD0-8A6E-DF98063B4854}"/>
              </a:ext>
            </a:extLst>
          </p:cNvPr>
          <p:cNvSpPr txBox="1">
            <a:spLocks/>
          </p:cNvSpPr>
          <p:nvPr/>
        </p:nvSpPr>
        <p:spPr bwMode="auto">
          <a:xfrm>
            <a:off x="468313" y="404813"/>
            <a:ext cx="8085138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2864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2864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2864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2864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2864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E2864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E2864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E2864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E2864"/>
                </a:solidFill>
                <a:latin typeface="Arial" charset="0"/>
              </a:defRPr>
            </a:lvl9pPr>
          </a:lstStyle>
          <a:p>
            <a:r>
              <a:rPr lang="hr-HR" sz="3200" b="0" dirty="0"/>
              <a:t>Pregled 2021. godine i budući ciljevi </a:t>
            </a:r>
            <a:endParaRPr lang="hr-HR" sz="3200" b="0" kern="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EED0B08-BB73-4E34-97CE-186F21C563FA}"/>
              </a:ext>
            </a:extLst>
          </p:cNvPr>
          <p:cNvSpPr txBox="1"/>
          <p:nvPr/>
        </p:nvSpPr>
        <p:spPr>
          <a:xfrm>
            <a:off x="4780263" y="1174790"/>
            <a:ext cx="19574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b="1" dirty="0">
                <a:solidFill>
                  <a:schemeClr val="bg1"/>
                </a:solidFill>
              </a:rPr>
              <a:t>Ciljevi do kraja godine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883CDF1-3664-45B2-B809-CB4A705D4C75}"/>
              </a:ext>
            </a:extLst>
          </p:cNvPr>
          <p:cNvSpPr txBox="1"/>
          <p:nvPr/>
        </p:nvSpPr>
        <p:spPr>
          <a:xfrm>
            <a:off x="4432018" y="1634870"/>
            <a:ext cx="2376264" cy="3162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1050" dirty="0">
                <a:latin typeface="+mn-lt"/>
                <a:ea typeface="+mn-ea"/>
              </a:rPr>
              <a:t>Očekuju se prihodi  u skladu s planiranima te daljnje pojačano ugovaranje novih poslova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1050" dirty="0">
                <a:latin typeface="+mn-lt"/>
                <a:ea typeface="+mn-ea"/>
              </a:rPr>
              <a:t>Fokus na ugovaranje i širenje na nova tržišta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1050" dirty="0">
                <a:latin typeface="+mn-lt"/>
                <a:ea typeface="+mn-ea"/>
              </a:rPr>
              <a:t>Daljnja optimizacija poslovanja kroz kontrolu troškova i promjenu operativnog modela Grupe Končar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1050" dirty="0">
                <a:latin typeface="+mn-lt"/>
                <a:ea typeface="+mn-ea"/>
              </a:rPr>
              <a:t>M&amp;A odjel – identifikacija ciljanih i potencijalnih tvrtki, pristup novim tehnologijama, resursima i talentima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1050" dirty="0">
                <a:latin typeface="+mn-lt"/>
                <a:ea typeface="+mn-ea"/>
              </a:rPr>
              <a:t>Odnosi s investitorima – kontinuirano predstavljanje kompanije investitorima, osiguravanje pravovremenih i točnih financijskih i nefinancijskih informacija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712F708-B6EB-4AA8-851E-0D63F308347C}"/>
              </a:ext>
            </a:extLst>
          </p:cNvPr>
          <p:cNvSpPr txBox="1"/>
          <p:nvPr/>
        </p:nvSpPr>
        <p:spPr>
          <a:xfrm>
            <a:off x="6903282" y="1174790"/>
            <a:ext cx="19574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b="1" dirty="0">
                <a:solidFill>
                  <a:schemeClr val="bg1"/>
                </a:solidFill>
              </a:rPr>
              <a:t>Ciljevi dugoročno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5328255-3C38-47AD-AB35-66045FD1E805}"/>
              </a:ext>
            </a:extLst>
          </p:cNvPr>
          <p:cNvSpPr txBox="1"/>
          <p:nvPr/>
        </p:nvSpPr>
        <p:spPr>
          <a:xfrm>
            <a:off x="6593640" y="1634870"/>
            <a:ext cx="2208439" cy="5440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14605" lvl="0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sz="1050" dirty="0"/>
              <a:t>Uprava Društva  koja je u novom sastavu započela s  radom početkom 2020. godine, izradila je </a:t>
            </a:r>
            <a:r>
              <a:rPr lang="hr-HR" sz="1050" b="1" dirty="0"/>
              <a:t>Integralnu strategiju Grupe </a:t>
            </a:r>
            <a:r>
              <a:rPr lang="hr-HR" sz="1050" dirty="0"/>
              <a:t>i </a:t>
            </a:r>
            <a:r>
              <a:rPr lang="hr-HR" sz="1050" b="1" dirty="0"/>
              <a:t>utvrdila strateške prioritete </a:t>
            </a:r>
            <a:r>
              <a:rPr lang="hr-HR" sz="1050" dirty="0"/>
              <a:t>za slijedeće razdoblje</a:t>
            </a:r>
          </a:p>
          <a:p>
            <a:pPr marL="171450" marR="14605" lvl="0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sz="1050" dirty="0"/>
              <a:t>Strateški prioriteti fokusirani su na </a:t>
            </a:r>
            <a:r>
              <a:rPr lang="hr-HR" sz="1050" b="1" dirty="0"/>
              <a:t>razvojno-inovacijski potencijal </a:t>
            </a:r>
            <a:r>
              <a:rPr lang="hr-HR" sz="1050" dirty="0"/>
              <a:t>Grupe,  </a:t>
            </a:r>
            <a:r>
              <a:rPr lang="hr-HR" sz="1050" b="1" dirty="0"/>
              <a:t>ključne proizvodne kapacitete, njihovu modernizaciju </a:t>
            </a:r>
            <a:r>
              <a:rPr lang="hr-HR" sz="1050" dirty="0"/>
              <a:t>te daljnje </a:t>
            </a:r>
            <a:r>
              <a:rPr lang="hr-HR" sz="1050" b="1" dirty="0"/>
              <a:t>jačanje sinergije </a:t>
            </a:r>
            <a:r>
              <a:rPr lang="hr-HR" sz="1050" dirty="0"/>
              <a:t>cijele Grupe</a:t>
            </a:r>
            <a:endParaRPr lang="hr-HR" sz="105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171450" marR="14605" lvl="0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sz="10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U slijedećem razdoblju Grupa KONČAR veliki potencijal vidi u </a:t>
            </a:r>
            <a:r>
              <a:rPr lang="hr-HR" sz="105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obnovljivim izvorima energije </a:t>
            </a:r>
            <a:r>
              <a:rPr lang="hr-HR" sz="10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te dodatnom smanjenju štetnog utjecaja na okoliš, ali i </a:t>
            </a:r>
            <a:r>
              <a:rPr lang="hr-HR" sz="105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iskoraku u digitalizaciji postojećih proizvoda i usluga te proizvodnih kapaciteta</a:t>
            </a:r>
            <a:r>
              <a:rPr lang="hr-HR" sz="10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hr-HR" sz="105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R="14605" indent="-609600">
              <a:lnSpc>
                <a:spcPct val="115000"/>
              </a:lnSpc>
              <a:spcBef>
                <a:spcPts val="11400"/>
              </a:spcBef>
              <a:spcAft>
                <a:spcPts val="3600"/>
              </a:spcAft>
            </a:pPr>
            <a:r>
              <a:rPr lang="hr-HR" sz="10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endParaRPr lang="hr-HR" sz="105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504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SG | Tendercapital">
            <a:extLst>
              <a:ext uri="{FF2B5EF4-FFF2-40B4-BE49-F238E27FC236}">
                <a16:creationId xmlns:a16="http://schemas.microsoft.com/office/drawing/2014/main" id="{05C3D5C3-EADC-4DBF-BA75-F8C25D075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1653" y="4216454"/>
            <a:ext cx="2648221" cy="1655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1C9C94-7C4E-47E6-94E1-CB928EEA2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404813"/>
            <a:ext cx="8085138" cy="576262"/>
          </a:xfrm>
        </p:spPr>
        <p:txBody>
          <a:bodyPr/>
          <a:lstStyle/>
          <a:p>
            <a:r>
              <a:rPr lang="hr-HR" sz="3200" b="0" kern="1200" dirty="0"/>
              <a:t>Strategija održivog razvoja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51EFCD-0AF7-4DBA-8B1F-89E3BEA26955}"/>
              </a:ext>
            </a:extLst>
          </p:cNvPr>
          <p:cNvSpPr txBox="1"/>
          <p:nvPr/>
        </p:nvSpPr>
        <p:spPr>
          <a:xfrm>
            <a:off x="468312" y="1212366"/>
            <a:ext cx="8207376" cy="3108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KONČAR - Elektroindustrija d.d. i sva društva Grupe KONČAR nastoje </a:t>
            </a:r>
            <a:r>
              <a:rPr lang="hr-HR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se</a:t>
            </a:r>
            <a:r>
              <a:rPr lang="hr-HR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hr-HR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 svom poslovanju voditi </a:t>
            </a:r>
            <a:r>
              <a:rPr lang="hr-HR" sz="1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strategijom održivosti</a:t>
            </a:r>
          </a:p>
          <a:p>
            <a:pPr fontAlgn="base"/>
            <a:endParaRPr lang="hr-HR" sz="14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hr-HR" sz="1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Prelazak na čisto kružno gospodarstvo </a:t>
            </a:r>
            <a:r>
              <a:rPr lang="hr-HR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 aktivno sudjelovanje u zaustavljanju klimatskih promjena </a:t>
            </a:r>
            <a:r>
              <a:rPr lang="hr-HR" sz="1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neizostavni su dio vizije i strategije KONČARA </a:t>
            </a:r>
            <a:r>
              <a:rPr lang="hr-HR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kao društveno odgovorne kompanije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hr-H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hr-HR" sz="1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Preobražaj poslovanja po načelima kružnog gospodarstva </a:t>
            </a:r>
            <a:r>
              <a:rPr lang="hr-HR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te provođenje politike održive potrošnje i proizvodnje. Smanjenje potrošnje prirodnih dobara, smanjenje nastanka opasnih i toksičnih tvari, smanjenje emisije štetnih tvari  u zrak, vodu i tlo te smanjenje ili sprječavanje nastajanje otpada na mjestu nastanka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hr-HR" sz="14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hr-HR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Sva društva </a:t>
            </a:r>
            <a:r>
              <a:rPr lang="hr-HR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Grupe prate tržišne trendove razvijaju </a:t>
            </a:r>
            <a:r>
              <a:rPr lang="hr-HR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proizvode veće učinkovitosti i ekološkog dizajna </a:t>
            </a:r>
            <a:r>
              <a:rPr lang="hr-HR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(tračnička vozila, transformatorski program, sklopni blokovi iz kojih se izbacuje staklenički plin i uvodi suhi zrak …..)</a:t>
            </a:r>
            <a:endParaRPr lang="hr-H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2631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94450-9DC6-40DF-B50B-7372D31E3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404813"/>
            <a:ext cx="8085138" cy="576262"/>
          </a:xfrm>
        </p:spPr>
        <p:txBody>
          <a:bodyPr/>
          <a:lstStyle/>
          <a:p>
            <a:r>
              <a:rPr lang="hr-HR" sz="3200" b="0" kern="1200" dirty="0"/>
              <a:t>Dokapitalizacija Dalekovoda d.d.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CA75F8-004A-4B86-A691-A33659B0AAC4}"/>
              </a:ext>
            </a:extLst>
          </p:cNvPr>
          <p:cNvSpPr txBox="1"/>
          <p:nvPr/>
        </p:nvSpPr>
        <p:spPr>
          <a:xfrm>
            <a:off x="468313" y="1196752"/>
            <a:ext cx="8481496" cy="4918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400" b="0" i="0" dirty="0">
                <a:solidFill>
                  <a:srgbClr val="202020"/>
                </a:solidFill>
                <a:effectLst/>
                <a:latin typeface="+mn-lt"/>
              </a:rPr>
              <a:t>Zajednička uvjetovana ponuda društava Construction Line i KONČAR –</a:t>
            </a:r>
            <a:r>
              <a:rPr lang="ta-IN" sz="1400" b="0" i="0" dirty="0">
                <a:solidFill>
                  <a:srgbClr val="202020"/>
                </a:solidFill>
                <a:effectLst/>
                <a:latin typeface="+mn-lt"/>
              </a:rPr>
              <a:t> </a:t>
            </a:r>
            <a:r>
              <a:rPr lang="hr-HR" sz="1400" b="0" i="0" dirty="0">
                <a:solidFill>
                  <a:srgbClr val="202020"/>
                </a:solidFill>
                <a:effectLst/>
                <a:latin typeface="+mn-lt"/>
              </a:rPr>
              <a:t>Elektroindustrije, iskazan je interes u financijskom restrukturiranju društva, kroz ulaganje u temeljni</a:t>
            </a:r>
            <a:r>
              <a:rPr lang="ta-IN" sz="1400" b="0" i="0" dirty="0">
                <a:solidFill>
                  <a:srgbClr val="202020"/>
                </a:solidFill>
                <a:effectLst/>
                <a:latin typeface="+mn-lt"/>
              </a:rPr>
              <a:t> </a:t>
            </a:r>
            <a:r>
              <a:rPr lang="hr-HR" sz="1400" b="0" i="0" dirty="0">
                <a:solidFill>
                  <a:srgbClr val="202020"/>
                </a:solidFill>
                <a:effectLst/>
                <a:latin typeface="+mn-lt"/>
              </a:rPr>
              <a:t>kapital društva</a:t>
            </a:r>
          </a:p>
          <a:p>
            <a:endParaRPr lang="hr-HR" sz="1400" dirty="0">
              <a:latin typeface="+mn-lt"/>
            </a:endParaRPr>
          </a:p>
          <a:p>
            <a:pPr marL="285750" indent="-285750">
              <a:buFont typeface="Arial"/>
              <a:buChar char="•"/>
            </a:pPr>
            <a:r>
              <a:rPr lang="hr-HR" sz="1400" dirty="0">
                <a:solidFill>
                  <a:srgbClr val="202020"/>
                </a:solidFill>
                <a:latin typeface="+mn-lt"/>
              </a:rPr>
              <a:t>Nastavno na Javni poziv ulagateljima na upis novih dionica u drugom krugu, društvo Napredna energetska rješenje d.o.o. predalo je Upisnicu za upis 31.000.000 novih redovnih dionica, što odgovara iznosu dokapitalizacije od 310.000,000,00 HRK</a:t>
            </a:r>
            <a:r>
              <a:rPr lang="ta-IN" sz="1400" dirty="0">
                <a:solidFill>
                  <a:srgbClr val="202020"/>
                </a:solidFill>
                <a:latin typeface="+mn-lt"/>
              </a:rPr>
              <a:t> </a:t>
            </a:r>
            <a:r>
              <a:rPr lang="hr-HR" sz="1400" dirty="0">
                <a:solidFill>
                  <a:srgbClr val="202020"/>
                </a:solidFill>
                <a:latin typeface="+mn-lt"/>
              </a:rPr>
              <a:t>uplatom u novcu</a:t>
            </a:r>
          </a:p>
          <a:p>
            <a:endParaRPr lang="hr-HR" sz="14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4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Osnivači društva Napredna energetska rješenja d.o.o. iz Zagreba su:</a:t>
            </a:r>
          </a:p>
          <a:p>
            <a:r>
              <a:rPr lang="hr-HR" sz="14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     </a:t>
            </a:r>
            <a:r>
              <a:rPr lang="hr-HR" sz="1400" dirty="0" err="1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Construction</a:t>
            </a:r>
            <a:r>
              <a:rPr lang="hr-HR" sz="14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Line Limited i KONČAR – Ulaganja d.o.o. </a:t>
            </a:r>
          </a:p>
          <a:p>
            <a:endParaRPr lang="hr-HR" sz="1400" dirty="0">
              <a:effectLst/>
              <a:latin typeface="+mn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4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Društvo KONČAR – Ulaganja d.o.o. je u stopostotnom vlasništvu KONČAR – Elektroindustrije d.d.</a:t>
            </a:r>
            <a:r>
              <a:rPr lang="hr-HR" sz="1400" dirty="0">
                <a:latin typeface="+mn-lt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1400" dirty="0">
              <a:latin typeface="+mn-lt"/>
              <a:cs typeface="Arial" panose="020B0604020202020204" pitchFamily="34" charset="0"/>
            </a:endParaRP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hr-HR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AZTN je 28.9.2021. dostavio potvrdu da se prijavljena koncentracija, sukladno članku 22. stavku 1 Zakona o zaštiti tržišnog natjecanja, smatra dopuštenom na 1. razini</a:t>
            </a:r>
          </a:p>
          <a:p>
            <a:pPr>
              <a:lnSpc>
                <a:spcPct val="115000"/>
              </a:lnSpc>
            </a:pPr>
            <a:endParaRPr lang="hr-HR" sz="14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hr-HR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Povjerenstvo za zaštitu tržišnog natjecanja Republike Sjeverne Makedonije </a:t>
            </a:r>
            <a:r>
              <a:rPr lang="hr-HR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21.10.2021. </a:t>
            </a:r>
            <a:r>
              <a:rPr lang="hr-HR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utvrdilo da koncentracija neće imati posljedicu značajnijeg sprječavanja, ograničavanja ili narušavanja djelotvornog tržišnog natjecanja na tržištu ili u njegovom bitnom dijelu, a sve u skladu s odredbama Zakona o zaštiti tržišnog natjecanja u smislu članka 19. stavka (1) točke 2) Zakona o zaštiti tržišnog natjecanja.</a:t>
            </a:r>
            <a:endParaRPr lang="hr-HR" sz="1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hr-HR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2297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electronics&#10;&#10;Description automatically generated">
            <a:extLst>
              <a:ext uri="{FF2B5EF4-FFF2-40B4-BE49-F238E27FC236}">
                <a16:creationId xmlns:a16="http://schemas.microsoft.com/office/drawing/2014/main" id="{87A94D38-A28F-084E-AE6E-FCD02ACB3AD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EA38DC-4690-405E-A511-F26A4BBAA1DB}"/>
              </a:ext>
            </a:extLst>
          </p:cNvPr>
          <p:cNvSpPr txBox="1"/>
          <p:nvPr/>
        </p:nvSpPr>
        <p:spPr>
          <a:xfrm>
            <a:off x="1865014" y="2996952"/>
            <a:ext cx="5413972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sz="4400" b="1" dirty="0">
                <a:solidFill>
                  <a:schemeClr val="bg1"/>
                </a:solidFill>
                <a:latin typeface="Arial"/>
                <a:cs typeface="Arial"/>
              </a:rPr>
              <a:t>Hvala na pažnji</a:t>
            </a:r>
          </a:p>
          <a:p>
            <a:pPr algn="ctr"/>
            <a:endParaRPr lang="hr-HR" sz="2400" b="1" dirty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endParaRPr lang="hr-HR" sz="2400" b="1" dirty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ta-IN" b="1" dirty="0">
                <a:solidFill>
                  <a:schemeClr val="bg1"/>
                </a:solidFill>
                <a:latin typeface="Arial"/>
                <a:cs typeface="Arial"/>
              </a:rPr>
              <a:t>k</a:t>
            </a:r>
            <a:r>
              <a:rPr lang="hr-HR" b="1" dirty="0">
                <a:solidFill>
                  <a:schemeClr val="bg1"/>
                </a:solidFill>
                <a:latin typeface="Arial"/>
                <a:cs typeface="Arial"/>
              </a:rPr>
              <a:t>ontakt: ir@koncar.hr</a:t>
            </a:r>
          </a:p>
        </p:txBody>
      </p:sp>
    </p:spTree>
    <p:extLst>
      <p:ext uri="{BB962C8B-B14F-4D97-AF65-F5344CB8AC3E}">
        <p14:creationId xmlns:p14="http://schemas.microsoft.com/office/powerpoint/2010/main" val="2666309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C64FC2-ACD6-724B-AE2D-320BC4CACD2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25252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F0A0598-197A-4387-B736-E7ADAA321DF0}"/>
              </a:ext>
            </a:extLst>
          </p:cNvPr>
          <p:cNvSpPr/>
          <p:nvPr/>
        </p:nvSpPr>
        <p:spPr>
          <a:xfrm>
            <a:off x="3419872" y="981075"/>
            <a:ext cx="5832648" cy="936104"/>
          </a:xfrm>
          <a:prstGeom prst="rect">
            <a:avLst/>
          </a:prstGeom>
          <a:solidFill>
            <a:srgbClr val="1E2864">
              <a:alpha val="90000"/>
            </a:srgbClr>
          </a:solidFill>
          <a:ln w="6350">
            <a:solidFill>
              <a:srgbClr val="AAAAAA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400" b="1" dirty="0">
                <a:solidFill>
                  <a:schemeClr val="bg1"/>
                </a:solidFill>
              </a:rPr>
              <a:t>1  Ključni pokazatelji</a:t>
            </a:r>
          </a:p>
        </p:txBody>
      </p:sp>
    </p:spTree>
    <p:extLst>
      <p:ext uri="{BB962C8B-B14F-4D97-AF65-F5344CB8AC3E}">
        <p14:creationId xmlns:p14="http://schemas.microsoft.com/office/powerpoint/2010/main" val="1386001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544695-D333-4685-9DEC-FA82CD5DD65C}"/>
              </a:ext>
            </a:extLst>
          </p:cNvPr>
          <p:cNvSpPr txBox="1"/>
          <p:nvPr/>
        </p:nvSpPr>
        <p:spPr>
          <a:xfrm>
            <a:off x="468313" y="5611054"/>
            <a:ext cx="57342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000" i="1" dirty="0"/>
              <a:t>Svi pokazatelji u odnosu na isto razdoblje prošle godine, „</a:t>
            </a:r>
            <a:r>
              <a:rPr lang="hr-HR" sz="1000" i="1" dirty="0" err="1"/>
              <a:t>backlog</a:t>
            </a:r>
            <a:r>
              <a:rPr lang="hr-HR" sz="1000" i="1" dirty="0"/>
              <a:t>” u odnosu na stanje 31.12.2021.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4B20E2A0-0092-4AD0-8A6E-DF98063B4854}"/>
              </a:ext>
            </a:extLst>
          </p:cNvPr>
          <p:cNvSpPr txBox="1">
            <a:spLocks/>
          </p:cNvSpPr>
          <p:nvPr/>
        </p:nvSpPr>
        <p:spPr bwMode="auto">
          <a:xfrm>
            <a:off x="468313" y="404813"/>
            <a:ext cx="8085138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2864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2864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2864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2864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2864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E2864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E2864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E2864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E2864"/>
                </a:solidFill>
                <a:latin typeface="Arial" charset="0"/>
              </a:defRPr>
            </a:lvl9pPr>
          </a:lstStyle>
          <a:p>
            <a:pPr lvl="0">
              <a:defRPr/>
            </a:pPr>
            <a:r>
              <a:rPr lang="hr-HR" altLang="sr-Latn-CS" sz="3200" b="0" dirty="0">
                <a:cs typeface="Arial"/>
              </a:rPr>
              <a:t>Dvoznamenkasti rast ključnih pokazatelja</a:t>
            </a:r>
          </a:p>
        </p:txBody>
      </p:sp>
      <p:pic>
        <p:nvPicPr>
          <p:cNvPr id="18" name="Picture 17" descr="A picture containing text, table, indoor, computer&#10;&#10;Description automatically generated">
            <a:extLst>
              <a:ext uri="{FF2B5EF4-FFF2-40B4-BE49-F238E27FC236}">
                <a16:creationId xmlns:a16="http://schemas.microsoft.com/office/drawing/2014/main" id="{8372355D-4CA5-4BE1-A193-C80CFA43F5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9"/>
          <a:stretch/>
        </p:blipFill>
        <p:spPr>
          <a:xfrm>
            <a:off x="507294" y="1279840"/>
            <a:ext cx="8207374" cy="403244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A350198-D7EF-4E2D-9027-DDF6B119C570}"/>
              </a:ext>
            </a:extLst>
          </p:cNvPr>
          <p:cNvSpPr txBox="1"/>
          <p:nvPr/>
        </p:nvSpPr>
        <p:spPr>
          <a:xfrm>
            <a:off x="5984394" y="3414777"/>
            <a:ext cx="2565241" cy="1569660"/>
          </a:xfrm>
          <a:prstGeom prst="rect">
            <a:avLst/>
          </a:prstGeom>
          <a:solidFill>
            <a:schemeClr val="bg1">
              <a:alpha val="74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b="1" dirty="0">
                <a:ln w="12700">
                  <a:noFill/>
                  <a:prstDash val="solid"/>
                </a:ln>
                <a:solidFill>
                  <a:srgbClr val="1E2864"/>
                </a:solidFill>
              </a:rPr>
              <a:t>Izvoz</a:t>
            </a:r>
          </a:p>
          <a:p>
            <a:endParaRPr lang="hr-HR" b="1" dirty="0">
              <a:ln w="12700">
                <a:noFill/>
                <a:prstDash val="solid"/>
              </a:ln>
              <a:solidFill>
                <a:srgbClr val="1E2864"/>
              </a:solidFill>
            </a:endParaRPr>
          </a:p>
          <a:p>
            <a:endParaRPr lang="hr-HR" b="1" dirty="0">
              <a:ln w="12700">
                <a:noFill/>
                <a:prstDash val="solid"/>
              </a:ln>
              <a:solidFill>
                <a:srgbClr val="1E2864"/>
              </a:solidFill>
            </a:endParaRPr>
          </a:p>
          <a:p>
            <a:endParaRPr lang="hr-HR" dirty="0">
              <a:ln w="12700">
                <a:noFill/>
                <a:prstDash val="solid"/>
              </a:ln>
              <a:solidFill>
                <a:srgbClr val="1E2864"/>
              </a:solidFill>
            </a:endParaRPr>
          </a:p>
          <a:p>
            <a:r>
              <a:rPr lang="hr-HR" sz="2400" b="1" dirty="0">
                <a:ln w="12700">
                  <a:noFill/>
                  <a:prstDash val="solid"/>
                </a:ln>
                <a:solidFill>
                  <a:srgbClr val="1E2864"/>
                </a:solidFill>
              </a:rPr>
              <a:t>+11,1%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FBCB619-81F0-4513-AC06-D29E2434EF88}"/>
              </a:ext>
            </a:extLst>
          </p:cNvPr>
          <p:cNvSpPr txBox="1"/>
          <p:nvPr/>
        </p:nvSpPr>
        <p:spPr>
          <a:xfrm>
            <a:off x="683568" y="3414777"/>
            <a:ext cx="2565241" cy="1569660"/>
          </a:xfrm>
          <a:prstGeom prst="rect">
            <a:avLst/>
          </a:prstGeom>
          <a:solidFill>
            <a:schemeClr val="bg1">
              <a:alpha val="74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b="1" dirty="0">
                <a:ln w="12700">
                  <a:noFill/>
                  <a:prstDash val="solid"/>
                </a:ln>
                <a:solidFill>
                  <a:srgbClr val="1E2864"/>
                </a:solidFill>
              </a:rPr>
              <a:t>EBITDA</a:t>
            </a:r>
            <a:endParaRPr lang="hr-HR" dirty="0">
              <a:ln w="12700">
                <a:noFill/>
                <a:prstDash val="solid"/>
              </a:ln>
              <a:solidFill>
                <a:srgbClr val="1E2864"/>
              </a:solidFill>
            </a:endParaRPr>
          </a:p>
          <a:p>
            <a:endParaRPr lang="hr-HR" dirty="0">
              <a:ln w="12700">
                <a:noFill/>
                <a:prstDash val="solid"/>
              </a:ln>
              <a:solidFill>
                <a:srgbClr val="1E2864"/>
              </a:solidFill>
            </a:endParaRPr>
          </a:p>
          <a:p>
            <a:endParaRPr lang="hr-HR" dirty="0">
              <a:ln w="12700">
                <a:noFill/>
                <a:prstDash val="solid"/>
              </a:ln>
              <a:solidFill>
                <a:srgbClr val="1E2864"/>
              </a:solidFill>
            </a:endParaRPr>
          </a:p>
          <a:p>
            <a:endParaRPr lang="hr-HR" dirty="0">
              <a:ln w="12700">
                <a:noFill/>
                <a:prstDash val="solid"/>
              </a:ln>
              <a:solidFill>
                <a:srgbClr val="1E2864"/>
              </a:solidFill>
            </a:endParaRPr>
          </a:p>
          <a:p>
            <a:r>
              <a:rPr lang="hr-HR" sz="2400" b="1" dirty="0">
                <a:ln w="12700">
                  <a:noFill/>
                  <a:prstDash val="solid"/>
                </a:ln>
                <a:solidFill>
                  <a:srgbClr val="1E2864"/>
                </a:solidFill>
              </a:rPr>
              <a:t>+91,3%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DFFC14A-3D99-4367-ACAC-9F504EF3DD76}"/>
              </a:ext>
            </a:extLst>
          </p:cNvPr>
          <p:cNvSpPr txBox="1"/>
          <p:nvPr/>
        </p:nvSpPr>
        <p:spPr>
          <a:xfrm>
            <a:off x="3334277" y="1578420"/>
            <a:ext cx="2565241" cy="1661993"/>
          </a:xfrm>
          <a:prstGeom prst="rect">
            <a:avLst/>
          </a:prstGeom>
          <a:solidFill>
            <a:schemeClr val="bg1">
              <a:alpha val="74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b="1" i="1" dirty="0">
                <a:ln w="12700">
                  <a:noFill/>
                  <a:prstDash val="solid"/>
                </a:ln>
                <a:solidFill>
                  <a:srgbClr val="1E2864"/>
                </a:solidFill>
              </a:rPr>
              <a:t>„</a:t>
            </a:r>
            <a:r>
              <a:rPr lang="hr-HR" b="1" i="1" dirty="0" err="1">
                <a:ln w="12700">
                  <a:noFill/>
                  <a:prstDash val="solid"/>
                </a:ln>
                <a:solidFill>
                  <a:srgbClr val="1E2864"/>
                </a:solidFill>
              </a:rPr>
              <a:t>Back</a:t>
            </a:r>
            <a:r>
              <a:rPr lang="hr-HR" b="1" i="1" dirty="0">
                <a:ln w="12700">
                  <a:noFill/>
                  <a:prstDash val="solid"/>
                </a:ln>
                <a:solidFill>
                  <a:srgbClr val="1E2864"/>
                </a:solidFill>
              </a:rPr>
              <a:t>-log”</a:t>
            </a:r>
          </a:p>
          <a:p>
            <a:endParaRPr lang="hr-HR" sz="2000" b="1" dirty="0">
              <a:ln w="12700">
                <a:noFill/>
                <a:prstDash val="solid"/>
              </a:ln>
              <a:solidFill>
                <a:srgbClr val="1E2864"/>
              </a:solidFill>
            </a:endParaRPr>
          </a:p>
          <a:p>
            <a:endParaRPr lang="hr-HR" sz="2000" b="1" dirty="0">
              <a:ln w="12700">
                <a:noFill/>
                <a:prstDash val="solid"/>
              </a:ln>
              <a:solidFill>
                <a:srgbClr val="1E2864"/>
              </a:solidFill>
            </a:endParaRPr>
          </a:p>
          <a:p>
            <a:endParaRPr lang="hr-HR" sz="2000" dirty="0">
              <a:ln w="12700">
                <a:noFill/>
                <a:prstDash val="solid"/>
              </a:ln>
              <a:solidFill>
                <a:srgbClr val="1E2864"/>
              </a:solidFill>
            </a:endParaRPr>
          </a:p>
          <a:p>
            <a:r>
              <a:rPr lang="hr-HR" sz="2400" b="1" dirty="0">
                <a:ln w="12700">
                  <a:noFill/>
                  <a:prstDash val="solid"/>
                </a:ln>
                <a:solidFill>
                  <a:srgbClr val="1E2864"/>
                </a:solidFill>
              </a:rPr>
              <a:t>+22,4%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938C62D-47E4-4F47-B14C-58D776550331}"/>
              </a:ext>
            </a:extLst>
          </p:cNvPr>
          <p:cNvSpPr txBox="1"/>
          <p:nvPr/>
        </p:nvSpPr>
        <p:spPr>
          <a:xfrm>
            <a:off x="5984394" y="1578420"/>
            <a:ext cx="2565241" cy="1661993"/>
          </a:xfrm>
          <a:prstGeom prst="rect">
            <a:avLst/>
          </a:prstGeom>
          <a:solidFill>
            <a:schemeClr val="bg1">
              <a:alpha val="74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b="1" dirty="0">
                <a:ln w="12700">
                  <a:noFill/>
                  <a:prstDash val="solid"/>
                </a:ln>
                <a:solidFill>
                  <a:srgbClr val="1E2864"/>
                </a:solidFill>
              </a:rPr>
              <a:t>Prihodi od prodaje</a:t>
            </a:r>
          </a:p>
          <a:p>
            <a:endParaRPr lang="hr-HR" sz="2000" b="1" dirty="0">
              <a:ln w="12700">
                <a:noFill/>
                <a:prstDash val="solid"/>
              </a:ln>
              <a:solidFill>
                <a:srgbClr val="1E2864"/>
              </a:solidFill>
            </a:endParaRPr>
          </a:p>
          <a:p>
            <a:endParaRPr lang="hr-HR" sz="2000" b="1" dirty="0">
              <a:ln w="12700">
                <a:noFill/>
                <a:prstDash val="solid"/>
              </a:ln>
              <a:solidFill>
                <a:srgbClr val="1E2864"/>
              </a:solidFill>
            </a:endParaRPr>
          </a:p>
          <a:p>
            <a:endParaRPr lang="hr-HR" sz="2000" dirty="0">
              <a:ln w="12700">
                <a:noFill/>
                <a:prstDash val="solid"/>
              </a:ln>
              <a:solidFill>
                <a:srgbClr val="1E2864"/>
              </a:solidFill>
            </a:endParaRPr>
          </a:p>
          <a:p>
            <a:r>
              <a:rPr lang="hr-HR" sz="2400" b="1" dirty="0">
                <a:ln w="12700">
                  <a:noFill/>
                  <a:prstDash val="solid"/>
                </a:ln>
                <a:solidFill>
                  <a:srgbClr val="1E2864"/>
                </a:solidFill>
              </a:rPr>
              <a:t>+17,6%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30EBA02-AFF0-4ACF-A6AF-AC009E0EE23B}"/>
              </a:ext>
            </a:extLst>
          </p:cNvPr>
          <p:cNvSpPr txBox="1"/>
          <p:nvPr/>
        </p:nvSpPr>
        <p:spPr>
          <a:xfrm>
            <a:off x="683568" y="1578420"/>
            <a:ext cx="2565241" cy="1661993"/>
          </a:xfrm>
          <a:prstGeom prst="rect">
            <a:avLst/>
          </a:prstGeom>
          <a:solidFill>
            <a:schemeClr val="bg1">
              <a:alpha val="74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b="1" dirty="0">
                <a:ln w="12700">
                  <a:noFill/>
                  <a:prstDash val="solid"/>
                </a:ln>
                <a:solidFill>
                  <a:srgbClr val="1E2864"/>
                </a:solidFill>
              </a:rPr>
              <a:t>Ugovoreni poslovi</a:t>
            </a:r>
          </a:p>
          <a:p>
            <a:endParaRPr lang="hr-HR" sz="2000" b="1" dirty="0">
              <a:ln w="12700">
                <a:noFill/>
                <a:prstDash val="solid"/>
              </a:ln>
              <a:solidFill>
                <a:srgbClr val="1E2864"/>
              </a:solidFill>
            </a:endParaRPr>
          </a:p>
          <a:p>
            <a:endParaRPr lang="hr-HR" sz="2000" b="1" dirty="0">
              <a:ln w="12700">
                <a:noFill/>
                <a:prstDash val="solid"/>
              </a:ln>
              <a:solidFill>
                <a:srgbClr val="1E2864"/>
              </a:solidFill>
            </a:endParaRPr>
          </a:p>
          <a:p>
            <a:endParaRPr lang="hr-HR" sz="2000" dirty="0">
              <a:ln w="12700">
                <a:noFill/>
                <a:prstDash val="solid"/>
              </a:ln>
              <a:solidFill>
                <a:srgbClr val="1E2864"/>
              </a:solidFill>
            </a:endParaRPr>
          </a:p>
          <a:p>
            <a:r>
              <a:rPr lang="hr-HR" sz="2400" b="1" dirty="0">
                <a:ln w="12700">
                  <a:noFill/>
                  <a:prstDash val="solid"/>
                </a:ln>
                <a:solidFill>
                  <a:srgbClr val="1E2864"/>
                </a:solidFill>
              </a:rPr>
              <a:t>+51,1 %</a:t>
            </a:r>
          </a:p>
        </p:txBody>
      </p:sp>
      <p:pic>
        <p:nvPicPr>
          <p:cNvPr id="31" name="Graphic 30" descr="Bar graph with upward trend with solid fill">
            <a:extLst>
              <a:ext uri="{FF2B5EF4-FFF2-40B4-BE49-F238E27FC236}">
                <a16:creationId xmlns:a16="http://schemas.microsoft.com/office/drawing/2014/main" id="{4A9A37E0-02C0-421D-805A-ED99A3CB9B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22488" y="2395512"/>
            <a:ext cx="833353" cy="833353"/>
          </a:xfrm>
          <a:prstGeom prst="rect">
            <a:avLst/>
          </a:prstGeom>
        </p:spPr>
      </p:pic>
      <p:pic>
        <p:nvPicPr>
          <p:cNvPr id="32" name="Graphic 31" descr="Coins outline">
            <a:extLst>
              <a:ext uri="{FF2B5EF4-FFF2-40B4-BE49-F238E27FC236}">
                <a16:creationId xmlns:a16="http://schemas.microsoft.com/office/drawing/2014/main" id="{182FA38C-D2CC-42A8-9BD9-AEC49B03FF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622488" y="3855933"/>
            <a:ext cx="833353" cy="833353"/>
          </a:xfrm>
          <a:prstGeom prst="rect">
            <a:avLst/>
          </a:prstGeom>
        </p:spPr>
      </p:pic>
      <p:pic>
        <p:nvPicPr>
          <p:cNvPr id="33" name="Graphic 32" descr="Contract outline">
            <a:extLst>
              <a:ext uri="{FF2B5EF4-FFF2-40B4-BE49-F238E27FC236}">
                <a16:creationId xmlns:a16="http://schemas.microsoft.com/office/drawing/2014/main" id="{B204A4B6-6A4C-4A96-8967-EFAC7FB6E1A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308467" y="2277708"/>
            <a:ext cx="905437" cy="905437"/>
          </a:xfrm>
          <a:prstGeom prst="rect">
            <a:avLst/>
          </a:prstGeom>
        </p:spPr>
      </p:pic>
      <p:pic>
        <p:nvPicPr>
          <p:cNvPr id="34" name="Graphic 33" descr="Arrow circle with solid fill">
            <a:extLst>
              <a:ext uri="{FF2B5EF4-FFF2-40B4-BE49-F238E27FC236}">
                <a16:creationId xmlns:a16="http://schemas.microsoft.com/office/drawing/2014/main" id="{DD191BF3-20A7-4A94-8FA4-D4BB866A240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873708" y="2329610"/>
            <a:ext cx="962006" cy="962006"/>
          </a:xfrm>
          <a:prstGeom prst="rect">
            <a:avLst/>
          </a:prstGeom>
        </p:spPr>
      </p:pic>
      <p:pic>
        <p:nvPicPr>
          <p:cNvPr id="35" name="Graphic 34" descr="Upward trend outline">
            <a:extLst>
              <a:ext uri="{FF2B5EF4-FFF2-40B4-BE49-F238E27FC236}">
                <a16:creationId xmlns:a16="http://schemas.microsoft.com/office/drawing/2014/main" id="{DB48CD2A-FE2B-4F9D-99D4-D9DB811C16E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267159" y="4099321"/>
            <a:ext cx="819206" cy="819206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54D30211-F7E8-41EA-8D80-FD2F2230C2FE}"/>
              </a:ext>
            </a:extLst>
          </p:cNvPr>
          <p:cNvSpPr txBox="1"/>
          <p:nvPr/>
        </p:nvSpPr>
        <p:spPr>
          <a:xfrm>
            <a:off x="3325359" y="3415588"/>
            <a:ext cx="2565241" cy="1569660"/>
          </a:xfrm>
          <a:prstGeom prst="rect">
            <a:avLst/>
          </a:prstGeom>
          <a:solidFill>
            <a:schemeClr val="bg1">
              <a:alpha val="74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b="1" dirty="0">
                <a:ln w="12700">
                  <a:noFill/>
                  <a:prstDash val="solid"/>
                </a:ln>
                <a:solidFill>
                  <a:srgbClr val="1E2864"/>
                </a:solidFill>
              </a:rPr>
              <a:t>EBITDA marža</a:t>
            </a:r>
          </a:p>
          <a:p>
            <a:endParaRPr lang="hr-HR" b="1" dirty="0">
              <a:ln w="12700">
                <a:noFill/>
                <a:prstDash val="solid"/>
              </a:ln>
              <a:solidFill>
                <a:srgbClr val="1E2864"/>
              </a:solidFill>
            </a:endParaRPr>
          </a:p>
          <a:p>
            <a:endParaRPr lang="hr-HR" b="1" dirty="0">
              <a:ln w="12700">
                <a:noFill/>
                <a:prstDash val="solid"/>
              </a:ln>
              <a:solidFill>
                <a:srgbClr val="1E2864"/>
              </a:solidFill>
            </a:endParaRPr>
          </a:p>
          <a:p>
            <a:endParaRPr lang="hr-HR" dirty="0">
              <a:ln w="12700">
                <a:noFill/>
                <a:prstDash val="solid"/>
              </a:ln>
              <a:solidFill>
                <a:srgbClr val="1E2864"/>
              </a:solidFill>
            </a:endParaRPr>
          </a:p>
          <a:p>
            <a:r>
              <a:rPr lang="hr-HR" sz="2400" b="1" dirty="0">
                <a:ln w="12700">
                  <a:noFill/>
                  <a:prstDash val="solid"/>
                </a:ln>
                <a:solidFill>
                  <a:srgbClr val="1E2864"/>
                </a:solidFill>
              </a:rPr>
              <a:t>+360 </a:t>
            </a:r>
            <a:r>
              <a:rPr lang="hr-HR" sz="2400" b="1" dirty="0" err="1">
                <a:ln w="12700">
                  <a:noFill/>
                  <a:prstDash val="solid"/>
                </a:ln>
                <a:solidFill>
                  <a:srgbClr val="1E2864"/>
                </a:solidFill>
              </a:rPr>
              <a:t>bps</a:t>
            </a:r>
            <a:endParaRPr lang="hr-HR" sz="2400" b="1" dirty="0">
              <a:ln w="12700">
                <a:noFill/>
                <a:prstDash val="solid"/>
              </a:ln>
              <a:solidFill>
                <a:srgbClr val="1E28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383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10">
            <a:extLst>
              <a:ext uri="{FF2B5EF4-FFF2-40B4-BE49-F238E27FC236}">
                <a16:creationId xmlns:a16="http://schemas.microsoft.com/office/drawing/2014/main" id="{A224C98B-91B6-B84E-99A6-EA69631346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0201302"/>
              </p:ext>
            </p:extLst>
          </p:nvPr>
        </p:nvGraphicFramePr>
        <p:xfrm>
          <a:off x="468312" y="1628800"/>
          <a:ext cx="8207375" cy="28137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2773">
                  <a:extLst>
                    <a:ext uri="{9D8B030D-6E8A-4147-A177-3AD203B41FA5}">
                      <a16:colId xmlns:a16="http://schemas.microsoft.com/office/drawing/2014/main" val="2726638747"/>
                    </a:ext>
                  </a:extLst>
                </a:gridCol>
                <a:gridCol w="1964663">
                  <a:extLst>
                    <a:ext uri="{9D8B030D-6E8A-4147-A177-3AD203B41FA5}">
                      <a16:colId xmlns:a16="http://schemas.microsoft.com/office/drawing/2014/main" val="1224258827"/>
                    </a:ext>
                  </a:extLst>
                </a:gridCol>
                <a:gridCol w="2609939">
                  <a:extLst>
                    <a:ext uri="{9D8B030D-6E8A-4147-A177-3AD203B41FA5}">
                      <a16:colId xmlns:a16="http://schemas.microsoft.com/office/drawing/2014/main" val="244924061"/>
                    </a:ext>
                  </a:extLst>
                </a:gridCol>
              </a:tblGrid>
              <a:tr h="591218"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Q I-III 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Trend Q I-III 2021                   vs  2020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7596676"/>
                  </a:ext>
                </a:extLst>
              </a:tr>
              <a:tr h="486649">
                <a:tc>
                  <a:txBody>
                    <a:bodyPr/>
                    <a:lstStyle/>
                    <a:p>
                      <a:r>
                        <a:rPr lang="hr-HR" sz="16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Konsolidirani prihodi od prodaje</a:t>
                      </a:r>
                      <a:endParaRPr lang="hr-H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0" dirty="0"/>
                        <a:t> 2.412,9 milijuna HRK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/>
                        <a:t> </a:t>
                      </a:r>
                      <a:r>
                        <a:rPr lang="hr-HR" sz="1400" dirty="0"/>
                        <a:t>+ 361,9 </a:t>
                      </a:r>
                      <a:r>
                        <a:rPr lang="hr-HR" sz="1400" dirty="0" err="1"/>
                        <a:t>mln</a:t>
                      </a:r>
                      <a:r>
                        <a:rPr lang="hr-HR" sz="1400" dirty="0"/>
                        <a:t> HRK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91322382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hr-HR" sz="16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Prodaja u izvozu </a:t>
                      </a:r>
                      <a:endParaRPr lang="hr-H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0" dirty="0"/>
                        <a:t>  1.494,5 milijuna HRK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/>
                        <a:t> +  149</a:t>
                      </a:r>
                      <a:r>
                        <a:rPr lang="hr-H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r-HR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mln</a:t>
                      </a:r>
                      <a:r>
                        <a:rPr lang="hr-H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HRK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9982840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hr-HR" sz="1600" b="0" dirty="0"/>
                        <a:t>„</a:t>
                      </a:r>
                      <a:r>
                        <a:rPr lang="hr-HR" sz="1600" b="0" dirty="0" err="1"/>
                        <a:t>back</a:t>
                      </a:r>
                      <a:r>
                        <a:rPr lang="hr-HR" sz="1600" b="0" dirty="0"/>
                        <a:t> log”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0" dirty="0"/>
                        <a:t>  5.197,2 milijuna HRK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/>
                        <a:t> +  949,6 </a:t>
                      </a:r>
                      <a:r>
                        <a:rPr lang="hr-HR" sz="1400" dirty="0" err="1"/>
                        <a:t>mln</a:t>
                      </a:r>
                      <a:r>
                        <a:rPr lang="hr-HR" sz="1400" dirty="0"/>
                        <a:t> HRK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61083053"/>
                  </a:ext>
                </a:extLst>
              </a:tr>
              <a:tr h="591218">
                <a:tc>
                  <a:txBody>
                    <a:bodyPr/>
                    <a:lstStyle/>
                    <a:p>
                      <a:r>
                        <a:rPr lang="hr-HR" sz="1600" b="0" dirty="0"/>
                        <a:t>Transformatorski program</a:t>
                      </a:r>
                    </a:p>
                    <a:p>
                      <a:r>
                        <a:rPr lang="hr-HR" sz="1600" b="0" dirty="0"/>
                        <a:t>Stabilna profitabilnost / značajan porast cijena glavnih sirovina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0" dirty="0"/>
                        <a:t> 1.165,7 milijuna HRK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/>
                        <a:t> + 164,2 </a:t>
                      </a:r>
                      <a:r>
                        <a:rPr lang="hr-HR" sz="1400" dirty="0" err="1"/>
                        <a:t>mln</a:t>
                      </a:r>
                      <a:r>
                        <a:rPr lang="hr-HR" sz="1400" dirty="0"/>
                        <a:t> HRK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45505180"/>
                  </a:ext>
                </a:extLst>
              </a:tr>
            </a:tbl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00792826-581E-DF4E-BE3B-801AF7171C60}"/>
              </a:ext>
            </a:extLst>
          </p:cNvPr>
          <p:cNvSpPr txBox="1">
            <a:spLocks/>
          </p:cNvSpPr>
          <p:nvPr/>
        </p:nvSpPr>
        <p:spPr bwMode="auto">
          <a:xfrm>
            <a:off x="395536" y="332656"/>
            <a:ext cx="8085138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2864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2864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2864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2864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2864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E2864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E2864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E2864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E2864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hr-HR" altLang="sr-Latn-CS" sz="2800" b="0" dirty="0">
              <a:cs typeface="Arial"/>
            </a:endParaRPr>
          </a:p>
          <a:p>
            <a:pPr>
              <a:defRPr/>
            </a:pPr>
            <a:r>
              <a:rPr lang="hr-HR" altLang="sr-Latn-CS" sz="3200" b="0" dirty="0">
                <a:cs typeface="Arial"/>
              </a:rPr>
              <a:t>Rast poslovnih prihoda društava osnovnih djelatnosti Grupe KONČAR</a:t>
            </a:r>
          </a:p>
          <a:p>
            <a:pPr lvl="0" algn="ctr">
              <a:defRPr/>
            </a:pPr>
            <a:endParaRPr lang="hr-HR" altLang="sr-Latn-CS" sz="3200" b="0" dirty="0">
              <a:cs typeface="Arial"/>
            </a:endParaRPr>
          </a:p>
        </p:txBody>
      </p:sp>
      <p:sp>
        <p:nvSpPr>
          <p:cNvPr id="5" name="Arrow: Up 7">
            <a:extLst>
              <a:ext uri="{FF2B5EF4-FFF2-40B4-BE49-F238E27FC236}">
                <a16:creationId xmlns:a16="http://schemas.microsoft.com/office/drawing/2014/main" id="{4A0496E6-D114-4447-B81F-C9794A6433B7}"/>
              </a:ext>
            </a:extLst>
          </p:cNvPr>
          <p:cNvSpPr/>
          <p:nvPr/>
        </p:nvSpPr>
        <p:spPr>
          <a:xfrm rot="2019733">
            <a:off x="7307208" y="3202361"/>
            <a:ext cx="1659161" cy="3030988"/>
          </a:xfrm>
          <a:prstGeom prst="upArrow">
            <a:avLst/>
          </a:prstGeom>
          <a:solidFill>
            <a:srgbClr val="D7E5F5">
              <a:alpha val="8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aphicFrame>
        <p:nvGraphicFramePr>
          <p:cNvPr id="6" name="Table 12">
            <a:extLst>
              <a:ext uri="{FF2B5EF4-FFF2-40B4-BE49-F238E27FC236}">
                <a16:creationId xmlns:a16="http://schemas.microsoft.com/office/drawing/2014/main" id="{309226DA-FA7C-5441-8248-7C28CA34D6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734049"/>
              </p:ext>
            </p:extLst>
          </p:nvPr>
        </p:nvGraphicFramePr>
        <p:xfrm>
          <a:off x="468312" y="4442585"/>
          <a:ext cx="8207376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2773">
                  <a:extLst>
                    <a:ext uri="{9D8B030D-6E8A-4147-A177-3AD203B41FA5}">
                      <a16:colId xmlns:a16="http://schemas.microsoft.com/office/drawing/2014/main" val="3536088548"/>
                    </a:ext>
                  </a:extLst>
                </a:gridCol>
                <a:gridCol w="1950934">
                  <a:extLst>
                    <a:ext uri="{9D8B030D-6E8A-4147-A177-3AD203B41FA5}">
                      <a16:colId xmlns:a16="http://schemas.microsoft.com/office/drawing/2014/main" val="2260701734"/>
                    </a:ext>
                  </a:extLst>
                </a:gridCol>
                <a:gridCol w="2623669">
                  <a:extLst>
                    <a:ext uri="{9D8B030D-6E8A-4147-A177-3AD203B41FA5}">
                      <a16:colId xmlns:a16="http://schemas.microsoft.com/office/drawing/2014/main" val="3637831475"/>
                    </a:ext>
                  </a:extLst>
                </a:gridCol>
              </a:tblGrid>
              <a:tr h="583400">
                <a:tc>
                  <a:txBody>
                    <a:bodyPr/>
                    <a:lstStyle/>
                    <a:p>
                      <a:r>
                        <a:rPr lang="hr-HR" sz="1600" b="0" dirty="0">
                          <a:solidFill>
                            <a:schemeClr val="tx1"/>
                          </a:solidFill>
                        </a:rPr>
                        <a:t>Tračnička vozila </a:t>
                      </a:r>
                    </a:p>
                    <a:p>
                      <a:r>
                        <a:rPr lang="hr-HR" sz="1600" b="0" dirty="0">
                          <a:solidFill>
                            <a:schemeClr val="tx1"/>
                          </a:solidFill>
                        </a:rPr>
                        <a:t>Isporuka tramvaja za </a:t>
                      </a:r>
                      <a:r>
                        <a:rPr lang="hr-HR" sz="1600" b="0" dirty="0" err="1">
                          <a:solidFill>
                            <a:schemeClr val="tx1"/>
                          </a:solidFill>
                        </a:rPr>
                        <a:t>Liepaju</a:t>
                      </a:r>
                      <a:r>
                        <a:rPr lang="hr-HR" sz="1600" b="0" dirty="0">
                          <a:solidFill>
                            <a:schemeClr val="tx1"/>
                          </a:solidFill>
                        </a:rPr>
                        <a:t> i vlakova za HŽ PP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0" dirty="0">
                          <a:solidFill>
                            <a:schemeClr val="tx1"/>
                          </a:solidFill>
                        </a:rPr>
                        <a:t>    283,4 milijuna HRK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/>
                        <a:t> </a:t>
                      </a:r>
                      <a:r>
                        <a:rPr lang="hr-HR" sz="1400" b="0" dirty="0">
                          <a:solidFill>
                            <a:schemeClr val="tx1"/>
                          </a:solidFill>
                        </a:rPr>
                        <a:t>+ 199,5 </a:t>
                      </a:r>
                      <a:r>
                        <a:rPr lang="hr-HR" sz="1400" b="0" dirty="0" err="1">
                          <a:solidFill>
                            <a:schemeClr val="tx1"/>
                          </a:solidFill>
                        </a:rPr>
                        <a:t>mln</a:t>
                      </a:r>
                      <a:r>
                        <a:rPr lang="hr-HR" sz="1400" b="0" dirty="0">
                          <a:solidFill>
                            <a:schemeClr val="tx1"/>
                          </a:solidFill>
                        </a:rPr>
                        <a:t> HRK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16822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252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ouple of men in suits standing next to a table&#10;&#10;Description automatically generated with low confidence">
            <a:extLst>
              <a:ext uri="{FF2B5EF4-FFF2-40B4-BE49-F238E27FC236}">
                <a16:creationId xmlns:a16="http://schemas.microsoft.com/office/drawing/2014/main" id="{FE184781-10C7-9E4F-BE18-8068D82381D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5257" y="1146292"/>
            <a:ext cx="3904998" cy="17773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0637147-50C9-A440-A067-587AF4CB3E5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00986" y="3487194"/>
            <a:ext cx="3876147" cy="18312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37E2C99-FB92-6F43-B4AB-9A14935F4B8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9947" y="1146292"/>
            <a:ext cx="3876148" cy="17773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5FB1630-E78E-B94D-B05E-0C3A126A302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8433" y="3505378"/>
            <a:ext cx="3847661" cy="178238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EF63161-7203-FB4A-9A0F-0194178FD072}"/>
              </a:ext>
            </a:extLst>
          </p:cNvPr>
          <p:cNvSpPr txBox="1"/>
          <p:nvPr/>
        </p:nvSpPr>
        <p:spPr>
          <a:xfrm>
            <a:off x="4695256" y="5301208"/>
            <a:ext cx="39804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100" dirty="0"/>
              <a:t>Ugovor za  isporuku dva generatora za  </a:t>
            </a:r>
            <a:r>
              <a:rPr lang="en-HR" sz="1100" dirty="0"/>
              <a:t>HE Gratkorn</a:t>
            </a:r>
            <a:r>
              <a:rPr lang="hr-HR" sz="1100" dirty="0"/>
              <a:t>, Austrija</a:t>
            </a:r>
            <a:endParaRPr lang="en-HR" sz="11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2B35844-DB7B-7E4E-8E00-8DC1F47DCAAE}"/>
              </a:ext>
            </a:extLst>
          </p:cNvPr>
          <p:cNvSpPr txBox="1"/>
          <p:nvPr/>
        </p:nvSpPr>
        <p:spPr>
          <a:xfrm>
            <a:off x="646749" y="5301208"/>
            <a:ext cx="38019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100" dirty="0"/>
              <a:t>Ugovor za izgradnju TS 110/20 kV Rimac Kampus</a:t>
            </a:r>
            <a:endParaRPr lang="en-HR" sz="11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C5FBCDC-CCCB-2F4D-97A0-15A98FF9BD33}"/>
              </a:ext>
            </a:extLst>
          </p:cNvPr>
          <p:cNvSpPr txBox="1"/>
          <p:nvPr/>
        </p:nvSpPr>
        <p:spPr>
          <a:xfrm>
            <a:off x="4679504" y="2967615"/>
            <a:ext cx="39049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100" b="0" i="0" dirty="0">
                <a:effectLst/>
                <a:latin typeface="+mn-lt"/>
              </a:rPr>
              <a:t>Ugovor za rekonstrukciju 130 kV postrojenja na</a:t>
            </a:r>
          </a:p>
          <a:p>
            <a:r>
              <a:rPr lang="hr-HR" sz="1100" b="0" i="0" dirty="0">
                <a:effectLst/>
                <a:latin typeface="+mn-lt"/>
              </a:rPr>
              <a:t>transformatorskoj stanici -  Švedska</a:t>
            </a:r>
            <a:endParaRPr lang="en-HR" sz="1100" dirty="0">
              <a:latin typeface="+mn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43E0A8E-96C8-1748-8C68-DDEA68706FBE}"/>
              </a:ext>
            </a:extLst>
          </p:cNvPr>
          <p:cNvSpPr txBox="1"/>
          <p:nvPr/>
        </p:nvSpPr>
        <p:spPr>
          <a:xfrm>
            <a:off x="619947" y="2967615"/>
            <a:ext cx="30963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R" sz="1100" dirty="0"/>
              <a:t>Početak radova na TS Ohrid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B277B6CC-3C3B-6942-BFF5-BB1800AD1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404813"/>
            <a:ext cx="8085138" cy="576262"/>
          </a:xfrm>
        </p:spPr>
        <p:txBody>
          <a:bodyPr/>
          <a:lstStyle/>
          <a:p>
            <a:r>
              <a:rPr lang="hr-HR" sz="3200" b="0" dirty="0"/>
              <a:t>Projekti i ugovori od važnosti za Grupu</a:t>
            </a:r>
          </a:p>
        </p:txBody>
      </p:sp>
    </p:spTree>
    <p:extLst>
      <p:ext uri="{BB962C8B-B14F-4D97-AF65-F5344CB8AC3E}">
        <p14:creationId xmlns:p14="http://schemas.microsoft.com/office/powerpoint/2010/main" val="3855663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9">
            <a:extLst>
              <a:ext uri="{FF2B5EF4-FFF2-40B4-BE49-F238E27FC236}">
                <a16:creationId xmlns:a16="http://schemas.microsoft.com/office/drawing/2014/main" id="{5A644CB5-8406-4511-A8C8-4BE8A7805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739" y="311485"/>
            <a:ext cx="8497197" cy="666838"/>
          </a:xfrm>
        </p:spPr>
        <p:txBody>
          <a:bodyPr/>
          <a:lstStyle/>
          <a:p>
            <a:pPr>
              <a:defRPr/>
            </a:pPr>
            <a:r>
              <a:rPr lang="hr-HR" sz="3200" b="0" kern="1200" dirty="0">
                <a:cs typeface="Arial"/>
              </a:rPr>
              <a:t>Indeks kretanja cijene dionice KOEI-R-A  i CROBEX-a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B2B6E06-D12E-4D28-BA25-08981924D98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4995316"/>
              </p:ext>
            </p:extLst>
          </p:nvPr>
        </p:nvGraphicFramePr>
        <p:xfrm>
          <a:off x="683568" y="1700808"/>
          <a:ext cx="7632848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18484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>
            <a:extLst>
              <a:ext uri="{FF2B5EF4-FFF2-40B4-BE49-F238E27FC236}">
                <a16:creationId xmlns:a16="http://schemas.microsoft.com/office/drawing/2014/main" id="{7AEF7EB1-FBE5-4D81-A223-64A1AF6FA109}"/>
              </a:ext>
            </a:extLst>
          </p:cNvPr>
          <p:cNvSpPr/>
          <p:nvPr/>
        </p:nvSpPr>
        <p:spPr>
          <a:xfrm>
            <a:off x="1354524" y="2309486"/>
            <a:ext cx="659361" cy="32655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C8A000C-9BEE-4FCC-A6C5-875CCBF60DA5}"/>
              </a:ext>
            </a:extLst>
          </p:cNvPr>
          <p:cNvSpPr txBox="1"/>
          <p:nvPr/>
        </p:nvSpPr>
        <p:spPr>
          <a:xfrm>
            <a:off x="1383552" y="2355156"/>
            <a:ext cx="64633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050" b="1" dirty="0">
                <a:solidFill>
                  <a:srgbClr val="00B050"/>
                </a:solidFill>
              </a:rPr>
              <a:t>+51,1%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FC862B3-7F05-4837-89C7-8712C1C78B9B}"/>
              </a:ext>
            </a:extLst>
          </p:cNvPr>
          <p:cNvSpPr txBox="1"/>
          <p:nvPr/>
        </p:nvSpPr>
        <p:spPr>
          <a:xfrm>
            <a:off x="6785325" y="2386138"/>
            <a:ext cx="64633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050" b="1" dirty="0">
                <a:solidFill>
                  <a:srgbClr val="00B050"/>
                </a:solidFill>
              </a:rPr>
              <a:t>+17,6%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3BDEAEF3-ED2B-4EF2-9D31-650C6FB713D5}"/>
              </a:ext>
            </a:extLst>
          </p:cNvPr>
          <p:cNvSpPr/>
          <p:nvPr/>
        </p:nvSpPr>
        <p:spPr>
          <a:xfrm>
            <a:off x="6767450" y="2351619"/>
            <a:ext cx="659361" cy="32655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5380C66-07A0-4839-A498-8918BCB718CD}"/>
              </a:ext>
            </a:extLst>
          </p:cNvPr>
          <p:cNvSpPr/>
          <p:nvPr/>
        </p:nvSpPr>
        <p:spPr>
          <a:xfrm>
            <a:off x="3853575" y="2636044"/>
            <a:ext cx="1229777" cy="793104"/>
          </a:xfrm>
          <a:prstGeom prst="rect">
            <a:avLst/>
          </a:prstGeom>
          <a:solidFill>
            <a:srgbClr val="1E2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rgbClr val="0066CC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05419A7-4BF9-4302-8D0E-0A55D28E5D10}"/>
              </a:ext>
            </a:extLst>
          </p:cNvPr>
          <p:cNvSpPr txBox="1"/>
          <p:nvPr/>
        </p:nvSpPr>
        <p:spPr>
          <a:xfrm>
            <a:off x="3947327" y="2836757"/>
            <a:ext cx="10422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1200" b="1" dirty="0" err="1">
                <a:solidFill>
                  <a:schemeClr val="bg1"/>
                </a:solidFill>
              </a:rPr>
              <a:t>Book</a:t>
            </a:r>
            <a:r>
              <a:rPr lang="hr-HR" sz="1200" b="1" dirty="0">
                <a:solidFill>
                  <a:schemeClr val="bg1"/>
                </a:solidFill>
              </a:rPr>
              <a:t>-to-</a:t>
            </a:r>
            <a:r>
              <a:rPr lang="hr-HR" sz="1200" b="1" dirty="0" err="1">
                <a:solidFill>
                  <a:schemeClr val="bg1"/>
                </a:solidFill>
              </a:rPr>
              <a:t>bill</a:t>
            </a:r>
            <a:endParaRPr lang="hr-HR" sz="1200" b="1" dirty="0">
              <a:solidFill>
                <a:schemeClr val="bg1"/>
              </a:solidFill>
            </a:endParaRPr>
          </a:p>
          <a:p>
            <a:pPr algn="ctr"/>
            <a:r>
              <a:rPr lang="hr-HR" sz="1200" b="1" dirty="0">
                <a:solidFill>
                  <a:schemeClr val="bg1"/>
                </a:solidFill>
              </a:rPr>
              <a:t>1,39</a:t>
            </a:r>
          </a:p>
        </p:txBody>
      </p:sp>
      <p:sp>
        <p:nvSpPr>
          <p:cNvPr id="33" name="Arrow: Up 32">
            <a:extLst>
              <a:ext uri="{FF2B5EF4-FFF2-40B4-BE49-F238E27FC236}">
                <a16:creationId xmlns:a16="http://schemas.microsoft.com/office/drawing/2014/main" id="{8E3E976A-449C-4C14-AD5E-3A542CD89AEF}"/>
              </a:ext>
            </a:extLst>
          </p:cNvPr>
          <p:cNvSpPr/>
          <p:nvPr/>
        </p:nvSpPr>
        <p:spPr>
          <a:xfrm>
            <a:off x="4248417" y="2116114"/>
            <a:ext cx="440093" cy="398784"/>
          </a:xfrm>
          <a:prstGeom prst="up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aphicFrame>
        <p:nvGraphicFramePr>
          <p:cNvPr id="37" name="Chart 36">
            <a:extLst>
              <a:ext uri="{FF2B5EF4-FFF2-40B4-BE49-F238E27FC236}">
                <a16:creationId xmlns:a16="http://schemas.microsoft.com/office/drawing/2014/main" id="{B361A65A-B8AC-49C9-A940-51875B8E11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7356668"/>
              </p:ext>
            </p:extLst>
          </p:nvPr>
        </p:nvGraphicFramePr>
        <p:xfrm>
          <a:off x="146584" y="1856270"/>
          <a:ext cx="3627387" cy="2374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3F1CBF79-19D4-4235-92F6-A68674FD1308}"/>
              </a:ext>
            </a:extLst>
          </p:cNvPr>
          <p:cNvCxnSpPr>
            <a:cxnSpLocks/>
          </p:cNvCxnSpPr>
          <p:nvPr/>
        </p:nvCxnSpPr>
        <p:spPr>
          <a:xfrm flipV="1">
            <a:off x="1436260" y="2329558"/>
            <a:ext cx="1496703" cy="6925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8" name="Chart 37">
            <a:extLst>
              <a:ext uri="{FF2B5EF4-FFF2-40B4-BE49-F238E27FC236}">
                <a16:creationId xmlns:a16="http://schemas.microsoft.com/office/drawing/2014/main" id="{6D0F69F0-A330-4850-9834-D377B494F7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3947169"/>
              </p:ext>
            </p:extLst>
          </p:nvPr>
        </p:nvGraphicFramePr>
        <p:xfrm>
          <a:off x="5281127" y="1978376"/>
          <a:ext cx="3862873" cy="2252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9515A6B-30F1-49EA-98D6-A443431AB5EA}"/>
              </a:ext>
            </a:extLst>
          </p:cNvPr>
          <p:cNvCxnSpPr/>
          <p:nvPr/>
        </p:nvCxnSpPr>
        <p:spPr>
          <a:xfrm flipV="1">
            <a:off x="6741080" y="2434802"/>
            <a:ext cx="1530220" cy="5082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D7E3A3CC-0B66-400A-9669-6EBC54C89C94}"/>
              </a:ext>
            </a:extLst>
          </p:cNvPr>
          <p:cNvSpPr txBox="1">
            <a:spLocks/>
          </p:cNvSpPr>
          <p:nvPr/>
        </p:nvSpPr>
        <p:spPr bwMode="auto">
          <a:xfrm>
            <a:off x="468312" y="404813"/>
            <a:ext cx="856818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2864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2864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2864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2864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2864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E2864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E2864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E2864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E2864"/>
                </a:solidFill>
                <a:latin typeface="Arial" charset="0"/>
              </a:defRPr>
            </a:lvl9pPr>
          </a:lstStyle>
          <a:p>
            <a:pPr lvl="0">
              <a:defRPr/>
            </a:pPr>
            <a:r>
              <a:rPr lang="hr-HR" sz="3200" b="0" dirty="0">
                <a:cs typeface="Arial"/>
              </a:rPr>
              <a:t>Daljnji rast ugovorenosti u trećem kvartalu</a:t>
            </a:r>
            <a:endParaRPr lang="hr-HR" altLang="sr-Latn-CS" sz="3200" b="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4154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1">
            <a:extLst>
              <a:ext uri="{FF2B5EF4-FFF2-40B4-BE49-F238E27FC236}">
                <a16:creationId xmlns:a16="http://schemas.microsoft.com/office/drawing/2014/main" id="{4B20E2A0-0092-4AD0-8A6E-DF98063B4854}"/>
              </a:ext>
            </a:extLst>
          </p:cNvPr>
          <p:cNvSpPr txBox="1">
            <a:spLocks/>
          </p:cNvSpPr>
          <p:nvPr/>
        </p:nvSpPr>
        <p:spPr bwMode="auto">
          <a:xfrm>
            <a:off x="476460" y="404673"/>
            <a:ext cx="8085138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2864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2864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2864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2864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2864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E2864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E2864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E2864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E2864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hr-HR" sz="3200" b="0" dirty="0">
                <a:cs typeface="Arial"/>
              </a:rPr>
              <a:t>EBITDA i EBITDA marža</a:t>
            </a:r>
            <a:endParaRPr lang="hr-HR" altLang="sr-Latn-CS" sz="3200" b="0" dirty="0">
              <a:cs typeface="Arial"/>
            </a:endParaRPr>
          </a:p>
        </p:txBody>
      </p:sp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40EFCC65-3797-4166-9431-4B9B2E01FF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6436147"/>
              </p:ext>
            </p:extLst>
          </p:nvPr>
        </p:nvGraphicFramePr>
        <p:xfrm>
          <a:off x="1117088" y="1530364"/>
          <a:ext cx="3401941" cy="1900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8" name="Chart 27">
            <a:extLst>
              <a:ext uri="{FF2B5EF4-FFF2-40B4-BE49-F238E27FC236}">
                <a16:creationId xmlns:a16="http://schemas.microsoft.com/office/drawing/2014/main" id="{D9DE0865-0ED9-4BEC-9CA7-A759987A972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0083492"/>
              </p:ext>
            </p:extLst>
          </p:nvPr>
        </p:nvGraphicFramePr>
        <p:xfrm>
          <a:off x="5080144" y="1499171"/>
          <a:ext cx="3669324" cy="2001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2" name="Chart 31">
            <a:extLst>
              <a:ext uri="{FF2B5EF4-FFF2-40B4-BE49-F238E27FC236}">
                <a16:creationId xmlns:a16="http://schemas.microsoft.com/office/drawing/2014/main" id="{40EFCC65-3797-4166-9431-4B9B2E01FF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9547990"/>
              </p:ext>
            </p:extLst>
          </p:nvPr>
        </p:nvGraphicFramePr>
        <p:xfrm>
          <a:off x="1261801" y="3719109"/>
          <a:ext cx="3523910" cy="1900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1" name="Chart 40">
            <a:extLst>
              <a:ext uri="{FF2B5EF4-FFF2-40B4-BE49-F238E27FC236}">
                <a16:creationId xmlns:a16="http://schemas.microsoft.com/office/drawing/2014/main" id="{40EFCC65-3797-4166-9431-4B9B2E01FF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9552517"/>
              </p:ext>
            </p:extLst>
          </p:nvPr>
        </p:nvGraphicFramePr>
        <p:xfrm>
          <a:off x="5306741" y="3746215"/>
          <a:ext cx="3388962" cy="17905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2EDAA037-35DF-400E-AA9A-8D724CEED3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7204370"/>
              </p:ext>
            </p:extLst>
          </p:nvPr>
        </p:nvGraphicFramePr>
        <p:xfrm>
          <a:off x="360667" y="1038232"/>
          <a:ext cx="3847903" cy="2462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81305DC3-8567-4A17-82A2-67A03F44C0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8939069"/>
              </p:ext>
            </p:extLst>
          </p:nvPr>
        </p:nvGraphicFramePr>
        <p:xfrm>
          <a:off x="4756844" y="927590"/>
          <a:ext cx="3931869" cy="2573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53C9B03-71E8-4821-BBC2-6AE2FABD12B4}"/>
              </a:ext>
            </a:extLst>
          </p:cNvPr>
          <p:cNvCxnSpPr>
            <a:cxnSpLocks/>
          </p:cNvCxnSpPr>
          <p:nvPr/>
        </p:nvCxnSpPr>
        <p:spPr>
          <a:xfrm flipV="1">
            <a:off x="1166149" y="1368221"/>
            <a:ext cx="1893683" cy="10056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841A512-E287-4316-B91E-68EF4F81E962}"/>
              </a:ext>
            </a:extLst>
          </p:cNvPr>
          <p:cNvCxnSpPr>
            <a:cxnSpLocks/>
          </p:cNvCxnSpPr>
          <p:nvPr/>
        </p:nvCxnSpPr>
        <p:spPr>
          <a:xfrm flipV="1">
            <a:off x="5796136" y="1115395"/>
            <a:ext cx="2115384" cy="10194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55CC984D-4219-45C4-BF62-2868E4CE390D}"/>
              </a:ext>
            </a:extLst>
          </p:cNvPr>
          <p:cNvSpPr/>
          <p:nvPr/>
        </p:nvSpPr>
        <p:spPr>
          <a:xfrm>
            <a:off x="1320406" y="1477115"/>
            <a:ext cx="876611" cy="307776"/>
          </a:xfrm>
          <a:prstGeom prst="ellipse">
            <a:avLst/>
          </a:prstGeom>
          <a:noFill/>
          <a:ln w="19050" cmpd="sng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rgbClr val="00B05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71FA26B-B83D-4AD6-89BA-63DEFFD44A5C}"/>
              </a:ext>
            </a:extLst>
          </p:cNvPr>
          <p:cNvSpPr txBox="1"/>
          <p:nvPr/>
        </p:nvSpPr>
        <p:spPr>
          <a:xfrm>
            <a:off x="1199938" y="1521239"/>
            <a:ext cx="106780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sz="1100" b="1" dirty="0">
                <a:solidFill>
                  <a:srgbClr val="00B050"/>
                </a:solidFill>
              </a:rPr>
              <a:t>+ 91%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D259EFF0-9652-4645-A90D-3A512EB4B500}"/>
              </a:ext>
            </a:extLst>
          </p:cNvPr>
          <p:cNvSpPr/>
          <p:nvPr/>
        </p:nvSpPr>
        <p:spPr>
          <a:xfrm>
            <a:off x="5300640" y="1509976"/>
            <a:ext cx="876611" cy="307776"/>
          </a:xfrm>
          <a:prstGeom prst="ellipse">
            <a:avLst/>
          </a:prstGeom>
          <a:noFill/>
          <a:ln w="19050" cmpd="sng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rgbClr val="00B050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CEA40F3-FB67-4B45-851D-0B5B1993A0D5}"/>
              </a:ext>
            </a:extLst>
          </p:cNvPr>
          <p:cNvSpPr txBox="1"/>
          <p:nvPr/>
        </p:nvSpPr>
        <p:spPr>
          <a:xfrm>
            <a:off x="5180172" y="1530364"/>
            <a:ext cx="106780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sz="1100" b="1" dirty="0">
                <a:solidFill>
                  <a:srgbClr val="00B050"/>
                </a:solidFill>
              </a:rPr>
              <a:t>+ 360 </a:t>
            </a:r>
            <a:r>
              <a:rPr lang="hr-HR" sz="1100" b="1" dirty="0" err="1">
                <a:solidFill>
                  <a:srgbClr val="00B050"/>
                </a:solidFill>
              </a:rPr>
              <a:t>bps</a:t>
            </a:r>
            <a:endParaRPr lang="hr-HR" sz="1100" b="1" dirty="0">
              <a:solidFill>
                <a:srgbClr val="00B050"/>
              </a:solidFill>
            </a:endParaRPr>
          </a:p>
        </p:txBody>
      </p:sp>
      <p:graphicFrame>
        <p:nvGraphicFramePr>
          <p:cNvPr id="42" name="Chart 41">
            <a:extLst>
              <a:ext uri="{FF2B5EF4-FFF2-40B4-BE49-F238E27FC236}">
                <a16:creationId xmlns:a16="http://schemas.microsoft.com/office/drawing/2014/main" id="{A420A524-F9BE-43D8-A1D3-D446592165D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973846"/>
              </p:ext>
            </p:extLst>
          </p:nvPr>
        </p:nvGraphicFramePr>
        <p:xfrm>
          <a:off x="500343" y="3341790"/>
          <a:ext cx="3708227" cy="23729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95F3D71-FD15-449F-80E8-144849381A0E}"/>
              </a:ext>
            </a:extLst>
          </p:cNvPr>
          <p:cNvCxnSpPr>
            <a:cxnSpLocks/>
          </p:cNvCxnSpPr>
          <p:nvPr/>
        </p:nvCxnSpPr>
        <p:spPr>
          <a:xfrm flipV="1">
            <a:off x="1407614" y="3808577"/>
            <a:ext cx="1926471" cy="9162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FE2AEEFC-E98C-465C-ACBF-19F329325766}"/>
              </a:ext>
            </a:extLst>
          </p:cNvPr>
          <p:cNvSpPr/>
          <p:nvPr/>
        </p:nvSpPr>
        <p:spPr>
          <a:xfrm>
            <a:off x="1120871" y="4141276"/>
            <a:ext cx="876611" cy="307776"/>
          </a:xfrm>
          <a:prstGeom prst="ellipse">
            <a:avLst/>
          </a:prstGeom>
          <a:noFill/>
          <a:ln w="19050" cmpd="sng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rgbClr val="00B050"/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25204EC-5249-4ECA-BEB9-C35DEDC21496}"/>
              </a:ext>
            </a:extLst>
          </p:cNvPr>
          <p:cNvSpPr txBox="1"/>
          <p:nvPr/>
        </p:nvSpPr>
        <p:spPr>
          <a:xfrm>
            <a:off x="1054784" y="4164359"/>
            <a:ext cx="106780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sz="1100" b="1" dirty="0">
                <a:solidFill>
                  <a:srgbClr val="00B050"/>
                </a:solidFill>
              </a:rPr>
              <a:t>+ 78,8%</a:t>
            </a:r>
          </a:p>
        </p:txBody>
      </p:sp>
      <p:graphicFrame>
        <p:nvGraphicFramePr>
          <p:cNvPr id="47" name="Chart 46">
            <a:extLst>
              <a:ext uri="{FF2B5EF4-FFF2-40B4-BE49-F238E27FC236}">
                <a16:creationId xmlns:a16="http://schemas.microsoft.com/office/drawing/2014/main" id="{2E19E3A6-ECA3-4791-9692-908307BD50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9241016"/>
              </p:ext>
            </p:extLst>
          </p:nvPr>
        </p:nvGraphicFramePr>
        <p:xfrm>
          <a:off x="4716713" y="3292398"/>
          <a:ext cx="3931869" cy="24342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637D038F-4FEF-4979-A4C7-1784B17636DD}"/>
              </a:ext>
            </a:extLst>
          </p:cNvPr>
          <p:cNvCxnSpPr>
            <a:cxnSpLocks/>
          </p:cNvCxnSpPr>
          <p:nvPr/>
        </p:nvCxnSpPr>
        <p:spPr>
          <a:xfrm flipV="1">
            <a:off x="5675474" y="3633537"/>
            <a:ext cx="2169265" cy="8155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Oval 54">
            <a:extLst>
              <a:ext uri="{FF2B5EF4-FFF2-40B4-BE49-F238E27FC236}">
                <a16:creationId xmlns:a16="http://schemas.microsoft.com/office/drawing/2014/main" id="{75CFEB89-15DB-47BB-9047-6F4DDD2F33E7}"/>
              </a:ext>
            </a:extLst>
          </p:cNvPr>
          <p:cNvSpPr/>
          <p:nvPr/>
        </p:nvSpPr>
        <p:spPr>
          <a:xfrm>
            <a:off x="5547169" y="3907517"/>
            <a:ext cx="876611" cy="307776"/>
          </a:xfrm>
          <a:prstGeom prst="ellipse">
            <a:avLst/>
          </a:prstGeom>
          <a:noFill/>
          <a:ln w="19050" cmpd="sng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rgbClr val="00B050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C61228E-5F6A-4013-A510-FCED4954AD82}"/>
              </a:ext>
            </a:extLst>
          </p:cNvPr>
          <p:cNvSpPr txBox="1"/>
          <p:nvPr/>
        </p:nvSpPr>
        <p:spPr>
          <a:xfrm>
            <a:off x="5451571" y="3939758"/>
            <a:ext cx="106780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sz="1100" b="1" dirty="0">
                <a:solidFill>
                  <a:srgbClr val="00B050"/>
                </a:solidFill>
              </a:rPr>
              <a:t>+ 270 </a:t>
            </a:r>
            <a:r>
              <a:rPr lang="hr-HR" sz="1100" b="1" dirty="0" err="1">
                <a:solidFill>
                  <a:srgbClr val="00B050"/>
                </a:solidFill>
              </a:rPr>
              <a:t>bps</a:t>
            </a:r>
            <a:endParaRPr lang="hr-HR" sz="1100" b="1" dirty="0">
              <a:solidFill>
                <a:srgbClr val="00B050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39B4911-16CF-4340-A845-3ADC4787F20A}"/>
              </a:ext>
            </a:extLst>
          </p:cNvPr>
          <p:cNvSpPr txBox="1"/>
          <p:nvPr/>
        </p:nvSpPr>
        <p:spPr>
          <a:xfrm>
            <a:off x="428325" y="5776385"/>
            <a:ext cx="857677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hr-HR" sz="8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EBITDA normalizirana: EBITDA umanjena za neto efekt rezerviranja, prihode od prodaje imovine, prihode od naknada šteta i uvećana za vrijednosno usklađivanje kratkotrajne  imovine </a:t>
            </a:r>
            <a:endParaRPr lang="hr-HR" sz="800" dirty="0">
              <a:effectLst/>
              <a:latin typeface="+mn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48730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IBb2tPTi0SiU.SeayZy1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_e.rCySHdto5Rlkn5_xp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IBb2tPTi0SiU.SeayZy1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IBb2tPTi0SiU.SeayZy1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IBb2tPTi0SiU.SeayZy1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IBb2tPTi0SiU.SeayZy1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IBb2tPTi0SiU.SeayZy1A"/>
</p:tagLst>
</file>

<file path=ppt/theme/theme1.xml><?xml version="1.0" encoding="utf-8"?>
<a:theme xmlns:a="http://schemas.openxmlformats.org/drawingml/2006/main" name="Default Design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 Prezentacija KONCAR HRV" id="{CEB914C5-A39A-104A-84BE-2012D21B1512}" vid="{176F37F3-D723-394C-81D4-F96012B5F50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 Prezentacija KONCAR HRV" id="{CEB914C5-A39A-104A-84BE-2012D21B1512}" vid="{717A87FA-334C-6E49-A38D-D09D1D3E0DED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 Prezentacija KONCAR HRV" id="{CEB914C5-A39A-104A-84BE-2012D21B1512}" vid="{E2988AD5-D147-6A43-B740-628D5CB0BB67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CA013944B7EE40A95B1C8C541A93BE" ma:contentTypeVersion="12" ma:contentTypeDescription="Create a new document." ma:contentTypeScope="" ma:versionID="fe40559685b3579e31f34e0a3c99205b">
  <xsd:schema xmlns:xsd="http://www.w3.org/2001/XMLSchema" xmlns:xs="http://www.w3.org/2001/XMLSchema" xmlns:p="http://schemas.microsoft.com/office/2006/metadata/properties" xmlns:ns2="ff7022f0-7135-4745-88ac-b0711da4c21f" xmlns:ns3="aa2aacec-9352-4d97-80ca-94620611eeb8" targetNamespace="http://schemas.microsoft.com/office/2006/metadata/properties" ma:root="true" ma:fieldsID="56eb0910930183e8f90d39aff81a0431" ns2:_="" ns3:_="">
    <xsd:import namespace="ff7022f0-7135-4745-88ac-b0711da4c21f"/>
    <xsd:import namespace="aa2aacec-9352-4d97-80ca-94620611eeb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Tag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7022f0-7135-4745-88ac-b0711da4c21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2aacec-9352-4d97-80ca-94620611ee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Tags" ma:index="18" nillable="true" ma:displayName="Tags" ma:internalName="MediaServiceAutoTags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CC4FBA5-861C-4AB2-BAD6-19230EBF70BA}">
  <ds:schemaRefs>
    <ds:schemaRef ds:uri="http://purl.org/dc/terms/"/>
    <ds:schemaRef ds:uri="http://schemas.microsoft.com/office/infopath/2007/PartnerControls"/>
    <ds:schemaRef ds:uri="http://purl.org/dc/dcmitype/"/>
    <ds:schemaRef ds:uri="aa2aacec-9352-4d97-80ca-94620611eeb8"/>
    <ds:schemaRef ds:uri="http://schemas.openxmlformats.org/package/2006/metadata/core-properties"/>
    <ds:schemaRef ds:uri="http://schemas.microsoft.com/office/2006/documentManagement/types"/>
    <ds:schemaRef ds:uri="ff7022f0-7135-4745-88ac-b0711da4c21f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E58EF0F8-DD76-48C3-A339-01B6A01765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7022f0-7135-4745-88ac-b0711da4c21f"/>
    <ds:schemaRef ds:uri="aa2aacec-9352-4d97-80ca-94620611eeb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9E6805A-9BCC-4BDB-B8B3-E0224F713AD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 Prezentacija KONCAR HRV</Template>
  <TotalTime>16351</TotalTime>
  <Words>1672</Words>
  <Application>Microsoft Macintosh PowerPoint</Application>
  <PresentationFormat>On-screen Show (4:3)</PresentationFormat>
  <Paragraphs>388</Paragraphs>
  <Slides>29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0" baseType="lpstr">
      <vt:lpstr>Arial</vt:lpstr>
      <vt:lpstr>Calibri</vt:lpstr>
      <vt:lpstr>EMprint</vt:lpstr>
      <vt:lpstr>Roboto</vt:lpstr>
      <vt:lpstr>Times New Roman</vt:lpstr>
      <vt:lpstr>Verdana</vt:lpstr>
      <vt:lpstr>Wingdings 2</vt:lpstr>
      <vt:lpstr>Default Design</vt:lpstr>
      <vt:lpstr>1_Custom Design</vt:lpstr>
      <vt:lpstr>Custom Design</vt:lpstr>
      <vt:lpstr>think-cell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Projekti i ugovori od važnosti za Grupu</vt:lpstr>
      <vt:lpstr>Indeks kretanja cijene dionice KOEI-R-A  i CROBEX-a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Strategija održivog razvoja</vt:lpstr>
      <vt:lpstr>Dokapitalizacija Dalekovoda d.d.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Krešimir Siladi</cp:lastModifiedBy>
  <cp:revision>294</cp:revision>
  <cp:lastPrinted>2021-10-28T11:33:44Z</cp:lastPrinted>
  <dcterms:created xsi:type="dcterms:W3CDTF">2019-02-20T07:53:57Z</dcterms:created>
  <dcterms:modified xsi:type="dcterms:W3CDTF">2021-10-29T06:45:51Z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Source">
    <vt:lpwstr/>
  </property>
  <property fmtid="{D5CDD505-2E9C-101B-9397-08002B2CF9AE}" pid="3" name="ContentTypeId">
    <vt:lpwstr>0x0101004FCA013944B7EE40A95B1C8C541A93BE</vt:lpwstr>
  </property>
</Properties>
</file>